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notesMasterIdLst>
    <p:notesMasterId r:id="rId16"/>
  </p:notesMasterIdLst>
  <p:sldIdLst>
    <p:sldId id="256" r:id="rId2"/>
    <p:sldId id="263" r:id="rId3"/>
    <p:sldId id="257" r:id="rId4"/>
    <p:sldId id="261" r:id="rId5"/>
    <p:sldId id="269" r:id="rId6"/>
    <p:sldId id="262" r:id="rId7"/>
    <p:sldId id="264" r:id="rId8"/>
    <p:sldId id="265" r:id="rId9"/>
    <p:sldId id="266" r:id="rId10"/>
    <p:sldId id="268" r:id="rId11"/>
    <p:sldId id="267" r:id="rId12"/>
    <p:sldId id="260" r:id="rId13"/>
    <p:sldId id="259" r:id="rId14"/>
    <p:sldId id="25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0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7D65B2-8314-470E-B4C0-B1A68CB8D004}" type="datetimeFigureOut">
              <a:rPr lang="en-CA" smtClean="0"/>
              <a:t>05/02/2017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1B0EBD-5F01-4006-9BB7-A0CA0FF4415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92134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86A658-3E7D-47CE-A23D-C96997E0BCC9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844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EE24B4-3591-40C4-9B25-122679F5FD07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12376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425A63-8E4B-498F-BACB-0BE9B55682C5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0763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B1791-3608-4CB1-A1F0-E2E2BCB4EF2D}" type="datetimeFigureOut">
              <a:rPr lang="en-CA" smtClean="0"/>
              <a:t>05/02/2017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21687-DEE4-4B28-8DE0-48B19B908EE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86355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B1791-3608-4CB1-A1F0-E2E2BCB4EF2D}" type="datetimeFigureOut">
              <a:rPr lang="en-CA" smtClean="0"/>
              <a:t>05/02/2017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21687-DEE4-4B28-8DE0-48B19B908EE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94842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B1791-3608-4CB1-A1F0-E2E2BCB4EF2D}" type="datetimeFigureOut">
              <a:rPr lang="en-CA" smtClean="0"/>
              <a:t>05/02/2017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21687-DEE4-4B28-8DE0-48B19B908EE4}" type="slidenum">
              <a:rPr lang="en-CA" smtClean="0"/>
              <a:t>‹#›</a:t>
            </a:fld>
            <a:endParaRPr lang="en-CA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279329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B1791-3608-4CB1-A1F0-E2E2BCB4EF2D}" type="datetimeFigureOut">
              <a:rPr lang="en-CA" smtClean="0"/>
              <a:t>05/02/2017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21687-DEE4-4B28-8DE0-48B19B908EE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862840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B1791-3608-4CB1-A1F0-E2E2BCB4EF2D}" type="datetimeFigureOut">
              <a:rPr lang="en-CA" smtClean="0"/>
              <a:t>05/02/2017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21687-DEE4-4B28-8DE0-48B19B908EE4}" type="slidenum">
              <a:rPr lang="en-CA" smtClean="0"/>
              <a:t>‹#›</a:t>
            </a:fld>
            <a:endParaRPr lang="en-C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056938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B1791-3608-4CB1-A1F0-E2E2BCB4EF2D}" type="datetimeFigureOut">
              <a:rPr lang="en-CA" smtClean="0"/>
              <a:t>05/02/2017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21687-DEE4-4B28-8DE0-48B19B908EE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300016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B1791-3608-4CB1-A1F0-E2E2BCB4EF2D}" type="datetimeFigureOut">
              <a:rPr lang="en-CA" smtClean="0"/>
              <a:t>05/02/2017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21687-DEE4-4B28-8DE0-48B19B908EE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802500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B1791-3608-4CB1-A1F0-E2E2BCB4EF2D}" type="datetimeFigureOut">
              <a:rPr lang="en-CA" smtClean="0"/>
              <a:t>05/02/2017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21687-DEE4-4B28-8DE0-48B19B908EE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232385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400" y="381000"/>
            <a:ext cx="10160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Online Image Placeholder 2"/>
          <p:cNvSpPr>
            <a:spLocks noGrp="1"/>
          </p:cNvSpPr>
          <p:nvPr>
            <p:ph type="clipArt" sz="half" idx="1"/>
          </p:nvPr>
        </p:nvSpPr>
        <p:spPr>
          <a:xfrm>
            <a:off x="1422400" y="1752600"/>
            <a:ext cx="4978400" cy="4114800"/>
          </a:xfrm>
        </p:spPr>
        <p:txBody>
          <a:bodyPr/>
          <a:lstStyle/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04000" y="1752600"/>
            <a:ext cx="49784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352551" y="6107113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03751" y="6107113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75751" y="6107113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2654E31D-E63A-4EDB-AF65-3860500CB8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5671062"/>
      </p:ext>
    </p:extLst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B1791-3608-4CB1-A1F0-E2E2BCB4EF2D}" type="datetimeFigureOut">
              <a:rPr lang="en-CA" smtClean="0"/>
              <a:t>05/02/2017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21687-DEE4-4B28-8DE0-48B19B908EE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73517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B1791-3608-4CB1-A1F0-E2E2BCB4EF2D}" type="datetimeFigureOut">
              <a:rPr lang="en-CA" smtClean="0"/>
              <a:t>05/02/2017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21687-DEE4-4B28-8DE0-48B19B908EE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83873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B1791-3608-4CB1-A1F0-E2E2BCB4EF2D}" type="datetimeFigureOut">
              <a:rPr lang="en-CA" smtClean="0"/>
              <a:t>05/02/2017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21687-DEE4-4B28-8DE0-48B19B908EE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18936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B1791-3608-4CB1-A1F0-E2E2BCB4EF2D}" type="datetimeFigureOut">
              <a:rPr lang="en-CA" smtClean="0"/>
              <a:t>05/02/2017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21687-DEE4-4B28-8DE0-48B19B908EE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46631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B1791-3608-4CB1-A1F0-E2E2BCB4EF2D}" type="datetimeFigureOut">
              <a:rPr lang="en-CA" smtClean="0"/>
              <a:t>05/02/2017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21687-DEE4-4B28-8DE0-48B19B908EE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09722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B1791-3608-4CB1-A1F0-E2E2BCB4EF2D}" type="datetimeFigureOut">
              <a:rPr lang="en-CA" smtClean="0"/>
              <a:t>05/02/2017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21687-DEE4-4B28-8DE0-48B19B908EE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97965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B1791-3608-4CB1-A1F0-E2E2BCB4EF2D}" type="datetimeFigureOut">
              <a:rPr lang="en-CA" smtClean="0"/>
              <a:t>05/02/2017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21687-DEE4-4B28-8DE0-48B19B908EE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13881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B1791-3608-4CB1-A1F0-E2E2BCB4EF2D}" type="datetimeFigureOut">
              <a:rPr lang="en-CA" smtClean="0"/>
              <a:t>05/02/2017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21687-DEE4-4B28-8DE0-48B19B908EE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43274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4B1791-3608-4CB1-A1F0-E2E2BCB4EF2D}" type="datetimeFigureOut">
              <a:rPr lang="en-CA" smtClean="0"/>
              <a:t>05/02/2017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3F21687-DEE4-4B28-8DE0-48B19B908EE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094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914" r:id="rId11"/>
    <p:sldLayoutId id="2147483915" r:id="rId12"/>
    <p:sldLayoutId id="2147483916" r:id="rId13"/>
    <p:sldLayoutId id="2147483917" r:id="rId14"/>
    <p:sldLayoutId id="2147483918" r:id="rId15"/>
    <p:sldLayoutId id="2147483919" r:id="rId16"/>
    <p:sldLayoutId id="214748392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png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2.png"/><Relationship Id="rId4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3.png"/><Relationship Id="rId4" Type="http://schemas.openxmlformats.org/officeDocument/2006/relationships/oleObject" Target="../embeddings/oleObject3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CA" dirty="0" smtClean="0">
                <a:latin typeface="Aharoni" panose="02010803020104030203" pitchFamily="2" charset="-79"/>
                <a:cs typeface="Aharoni" panose="02010803020104030203" pitchFamily="2" charset="-79"/>
              </a:rPr>
              <a:t>Safety in the Lab</a:t>
            </a:r>
            <a:endParaRPr lang="en-CA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CA" dirty="0" smtClean="0"/>
              <a:t>SNC2P</a:t>
            </a:r>
          </a:p>
          <a:p>
            <a:pPr algn="ctr"/>
            <a:r>
              <a:rPr lang="en-CA" dirty="0" smtClean="0"/>
              <a:t>February 2017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1323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2162175"/>
          </a:xfrm>
        </p:spPr>
        <p:txBody>
          <a:bodyPr>
            <a:normAutofit fontScale="90000"/>
          </a:bodyPr>
          <a:lstStyle/>
          <a:p>
            <a:r>
              <a:rPr lang="en-CA" dirty="0" smtClean="0">
                <a:latin typeface="Aharoni" panose="02010803020104030203" pitchFamily="2" charset="-79"/>
                <a:cs typeface="Aharoni" panose="02010803020104030203" pitchFamily="2" charset="-79"/>
              </a:rPr>
              <a:t>RULE #9: Use a broom and dustpan to pick </a:t>
            </a:r>
            <a:r>
              <a:rPr lang="en-CA" dirty="0">
                <a:latin typeface="Aharoni" panose="02010803020104030203" pitchFamily="2" charset="-79"/>
                <a:cs typeface="Aharoni" panose="02010803020104030203" pitchFamily="2" charset="-79"/>
              </a:rPr>
              <a:t>up </a:t>
            </a:r>
            <a:r>
              <a:rPr lang="en-CA" dirty="0" smtClean="0">
                <a:latin typeface="Aharoni" panose="02010803020104030203" pitchFamily="2" charset="-79"/>
                <a:cs typeface="Aharoni" panose="02010803020104030203" pitchFamily="2" charset="-79"/>
              </a:rPr>
              <a:t>any broken </a:t>
            </a:r>
            <a:r>
              <a:rPr lang="en-CA" dirty="0">
                <a:latin typeface="Aharoni" panose="02010803020104030203" pitchFamily="2" charset="-79"/>
                <a:cs typeface="Aharoni" panose="02010803020104030203" pitchFamily="2" charset="-79"/>
              </a:rPr>
              <a:t>glass </a:t>
            </a:r>
            <a:r>
              <a:rPr lang="en-CA" dirty="0" smtClean="0">
                <a:latin typeface="Aharoni" panose="02010803020104030203" pitchFamily="2" charset="-79"/>
                <a:cs typeface="Aharoni" panose="02010803020104030203" pitchFamily="2" charset="-79"/>
              </a:rPr>
              <a:t>and place the broke glass in the broken glass container.</a:t>
            </a:r>
            <a:endParaRPr lang="en-CA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0242" name="Picture 2" descr="Image result for science safety picking up broken glas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80669" y="2958306"/>
            <a:ext cx="17907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213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smtClean="0">
                <a:latin typeface="Aharoni" panose="02010803020104030203" pitchFamily="2" charset="-79"/>
                <a:cs typeface="Aharoni" panose="02010803020104030203" pitchFamily="2" charset="-79"/>
              </a:rPr>
              <a:t>RULE #10: </a:t>
            </a:r>
            <a:r>
              <a:rPr lang="en-CA" dirty="0" smtClean="0">
                <a:latin typeface="Aharoni" panose="02010803020104030203" pitchFamily="2" charset="-79"/>
                <a:cs typeface="Aharoni" panose="02010803020104030203" pitchFamily="2" charset="-79"/>
              </a:rPr>
              <a:t>When using a Bunsen burner tie back long hair and roll up loose sleeves. Never reach across a flame.</a:t>
            </a:r>
            <a:endParaRPr lang="en-CA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769" y="2799556"/>
            <a:ext cx="7302500" cy="2603500"/>
          </a:xfrm>
        </p:spPr>
      </p:pic>
    </p:spTree>
    <p:extLst>
      <p:ext uri="{BB962C8B-B14F-4D97-AF65-F5344CB8AC3E}">
        <p14:creationId xmlns:p14="http://schemas.microsoft.com/office/powerpoint/2010/main" val="352072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8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4912447"/>
              </p:ext>
            </p:extLst>
          </p:nvPr>
        </p:nvGraphicFramePr>
        <p:xfrm>
          <a:off x="2238375" y="1685925"/>
          <a:ext cx="6096000" cy="401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" name="CorelPhotoPaint.Image.8" r:id="rId4" imgW="18996825" imgH="12507937" progId="CorelPhotoPaint.Image.8">
                  <p:embed/>
                </p:oleObj>
              </mc:Choice>
              <mc:Fallback>
                <p:oleObj name="CorelPhotoPaint.Image.8" r:id="rId4" imgW="18996825" imgH="12507937" progId="CorelPhotoPaint.Imag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375" y="1685925"/>
                        <a:ext cx="6096000" cy="401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88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en-US" dirty="0">
                <a:latin typeface="Aharoni" panose="02010803020104030203" pitchFamily="2" charset="-79"/>
                <a:cs typeface="Aharoni" panose="02010803020104030203" pitchFamily="2" charset="-79"/>
              </a:rPr>
              <a:t>What’s Wrong With This Picture?</a:t>
            </a:r>
          </a:p>
        </p:txBody>
      </p:sp>
    </p:spTree>
    <p:extLst>
      <p:ext uri="{BB962C8B-B14F-4D97-AF65-F5344CB8AC3E}">
        <p14:creationId xmlns:p14="http://schemas.microsoft.com/office/powerpoint/2010/main" val="2376055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en-US" dirty="0">
                <a:latin typeface="Aharoni" panose="02010803020104030203" pitchFamily="2" charset="-79"/>
                <a:cs typeface="Aharoni" panose="02010803020104030203" pitchFamily="2" charset="-79"/>
              </a:rPr>
              <a:t>What’s Wrong With This Picture?</a:t>
            </a:r>
          </a:p>
        </p:txBody>
      </p:sp>
      <p:graphicFrame>
        <p:nvGraphicFramePr>
          <p:cNvPr id="4096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9581101"/>
              </p:ext>
            </p:extLst>
          </p:nvPr>
        </p:nvGraphicFramePr>
        <p:xfrm>
          <a:off x="1495426" y="1270000"/>
          <a:ext cx="5984875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8" name="CorelPhotoPaint.Image.8" r:id="rId4" imgW="19149206" imgH="13003175" progId="CorelPhotoPaint.Image.8">
                  <p:embed/>
                </p:oleObj>
              </mc:Choice>
              <mc:Fallback>
                <p:oleObj name="CorelPhotoPaint.Image.8" r:id="rId4" imgW="19149206" imgH="13003175" progId="CorelPhotoPaint.Imag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5426" y="1270000"/>
                        <a:ext cx="5984875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05900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4600" y="381000"/>
            <a:ext cx="7772400" cy="1143000"/>
          </a:xfrm>
        </p:spPr>
        <p:txBody>
          <a:bodyPr>
            <a:normAutofit/>
          </a:bodyPr>
          <a:lstStyle/>
          <a:p>
            <a:r>
              <a:rPr lang="en-US" altLang="en-US" dirty="0">
                <a:latin typeface="Aharoni" panose="02010803020104030203" pitchFamily="2" charset="-79"/>
                <a:cs typeface="Aharoni" panose="02010803020104030203" pitchFamily="2" charset="-79"/>
              </a:rPr>
              <a:t>What’s Wrong With This Picture?</a:t>
            </a:r>
          </a:p>
        </p:txBody>
      </p:sp>
      <p:graphicFrame>
        <p:nvGraphicFramePr>
          <p:cNvPr id="38915" name="Object 3"/>
          <p:cNvGraphicFramePr>
            <a:graphicFrameLocks noGrp="1" noChangeAspect="1"/>
          </p:cNvGraphicFramePr>
          <p:nvPr>
            <p:ph type="clipArt" sz="half" idx="1"/>
            <p:extLst>
              <p:ext uri="{D42A27DB-BD31-4B8C-83A1-F6EECF244321}">
                <p14:modId xmlns:p14="http://schemas.microsoft.com/office/powerpoint/2010/main" val="3717852980"/>
              </p:ext>
            </p:extLst>
          </p:nvPr>
        </p:nvGraphicFramePr>
        <p:xfrm>
          <a:off x="2266950" y="1310625"/>
          <a:ext cx="5391150" cy="54649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2" name="CorelPhotoPaint.Image.8" r:id="rId4" imgW="4407044" imgH="4467999" progId="CorelPhotoPaint.Image.8">
                  <p:embed/>
                </p:oleObj>
              </mc:Choice>
              <mc:Fallback>
                <p:oleObj name="CorelPhotoPaint.Image.8" r:id="rId4" imgW="4407044" imgH="4467999" progId="CorelPhotoPaint.Imag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6950" y="1310625"/>
                        <a:ext cx="5391150" cy="54649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55062261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>
                <a:latin typeface="Aharoni" panose="02010803020104030203" pitchFamily="2" charset="-79"/>
                <a:cs typeface="Aharoni" panose="02010803020104030203" pitchFamily="2" charset="-79"/>
              </a:rPr>
              <a:t>RULE #1: 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Make sure that you know what to do before you do it.  Ask any questions BEFORE you begin.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6" name="Picture 2" descr="C:\Users\Molly\AppData\Local\Microsoft\Windows\Temporary Internet Files\Content.IE5\0CEBSLWS\MC90044193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65930" y="2438400"/>
            <a:ext cx="3419475" cy="35217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905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>
                <a:latin typeface="Aharoni" panose="02010803020104030203" pitchFamily="2" charset="-79"/>
                <a:cs typeface="Aharoni" panose="02010803020104030203" pitchFamily="2" charset="-79"/>
              </a:rPr>
              <a:t>RULE #2: 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Do not taste, eat, drink, or inhale anything we use in science.</a:t>
            </a:r>
            <a:endParaRPr lang="en-CA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8194" name="Picture 2" descr="Image result for poisonou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47269" y="2672556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184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>
                <a:latin typeface="Aharoni" panose="02010803020104030203" pitchFamily="2" charset="-79"/>
                <a:cs typeface="Aharoni" panose="02010803020104030203" pitchFamily="2" charset="-79"/>
              </a:rPr>
              <a:t>RULE #3:If instructed to do so, wave the smell of chemicals toward you.</a:t>
            </a:r>
            <a:endParaRPr lang="en-CA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919" y="3339306"/>
            <a:ext cx="1600200" cy="1524000"/>
          </a:xfrm>
        </p:spPr>
      </p:pic>
    </p:spTree>
    <p:extLst>
      <p:ext uri="{BB962C8B-B14F-4D97-AF65-F5344CB8AC3E}">
        <p14:creationId xmlns:p14="http://schemas.microsoft.com/office/powerpoint/2010/main" val="251541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latin typeface="Aharoni" panose="02010803020104030203" pitchFamily="2" charset="-79"/>
                <a:cs typeface="Aharoni" panose="02010803020104030203" pitchFamily="2" charset="-79"/>
              </a:rPr>
              <a:t>RULE #4: Do  not eat food or drink in the lab area.</a:t>
            </a:r>
            <a:endParaRPr lang="en-CA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9218" name="Picture 2" descr="Image result for science safety picking up broken glas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30302" y="2160588"/>
            <a:ext cx="2891434" cy="388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689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>
                <a:latin typeface="Aharoni" panose="02010803020104030203" pitchFamily="2" charset="-79"/>
                <a:cs typeface="Aharoni" panose="02010803020104030203" pitchFamily="2" charset="-79"/>
              </a:rPr>
              <a:t>RULE #5: When working with chemicals, keep your hands away from your face. </a:t>
            </a: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Wash 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your hands after all science activities.</a:t>
            </a:r>
            <a:endParaRPr lang="en-CA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3314" name="Picture 2" descr="Image result for science safety washing hand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04419" y="2601119"/>
            <a:ext cx="2743200" cy="300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193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>
                <a:latin typeface="Aharoni" panose="02010803020104030203" pitchFamily="2" charset="-79"/>
                <a:cs typeface="Aharoni" panose="02010803020104030203" pitchFamily="2" charset="-79"/>
              </a:rPr>
              <a:t>RULE #6: Always wear safety goggles when working with chemicals.</a:t>
            </a:r>
            <a:endParaRPr lang="en-CA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2290" name="Picture 2" descr="Image result for goggle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80441" y="3455312"/>
            <a:ext cx="2391156" cy="1291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365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>
                <a:latin typeface="Aharoni" panose="02010803020104030203" pitchFamily="2" charset="-79"/>
                <a:cs typeface="Aharoni" panose="02010803020104030203" pitchFamily="2" charset="-79"/>
              </a:rPr>
              <a:t>RULE #7: Do not mix unknown chemicals just to see what happens.</a:t>
            </a:r>
            <a:endParaRPr lang="en-CA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179" y="2160588"/>
            <a:ext cx="4135679" cy="3881437"/>
          </a:xfrm>
        </p:spPr>
      </p:pic>
    </p:spTree>
    <p:extLst>
      <p:ext uri="{BB962C8B-B14F-4D97-AF65-F5344CB8AC3E}">
        <p14:creationId xmlns:p14="http://schemas.microsoft.com/office/powerpoint/2010/main" val="356409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>
                <a:latin typeface="Aharoni" panose="02010803020104030203" pitchFamily="2" charset="-79"/>
                <a:cs typeface="Aharoni" panose="02010803020104030203" pitchFamily="2" charset="-79"/>
              </a:rPr>
              <a:t>RULE #8: Clean up all spills and report any accidents to the teacher.</a:t>
            </a:r>
            <a:endParaRPr lang="en-CA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11268" name="Picture 4" descr="Image result for spilled chemicals lab safe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2160589"/>
            <a:ext cx="3105150" cy="4107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071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143</TotalTime>
  <Words>223</Words>
  <Application>Microsoft Office PowerPoint</Application>
  <PresentationFormat>Widescreen</PresentationFormat>
  <Paragraphs>19</Paragraphs>
  <Slides>14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Aharoni</vt:lpstr>
      <vt:lpstr>Arial</vt:lpstr>
      <vt:lpstr>Calibri</vt:lpstr>
      <vt:lpstr>Trebuchet MS</vt:lpstr>
      <vt:lpstr>Wingdings 3</vt:lpstr>
      <vt:lpstr>Facet</vt:lpstr>
      <vt:lpstr>CorelPhotoPaint.Image.8</vt:lpstr>
      <vt:lpstr>Safety in the Lab</vt:lpstr>
      <vt:lpstr>RULE #1: Make sure that you know what to do before you do it.  Ask any questions BEFORE you begin.</vt:lpstr>
      <vt:lpstr>RULE #2: Do not taste, eat, drink, or inhale anything we use in science.</vt:lpstr>
      <vt:lpstr>RULE #3:If instructed to do so, wave the smell of chemicals toward you.</vt:lpstr>
      <vt:lpstr>RULE #4: Do  not eat food or drink in the lab area.</vt:lpstr>
      <vt:lpstr>RULE #5: When working with chemicals, keep your hands away from your face. Wash your hands after all science activities.</vt:lpstr>
      <vt:lpstr>RULE #6: Always wear safety goggles when working with chemicals.</vt:lpstr>
      <vt:lpstr>RULE #7: Do not mix unknown chemicals just to see what happens.</vt:lpstr>
      <vt:lpstr>RULE #8: Clean up all spills and report any accidents to the teacher.</vt:lpstr>
      <vt:lpstr>RULE #9: Use a broom and dustpan to pick up any broken glass and place the broke glass in the broken glass container.</vt:lpstr>
      <vt:lpstr>RULE #10: When using a Bunsen burner tie back long hair and roll up loose sleeves. Never reach across a flame.</vt:lpstr>
      <vt:lpstr>What’s Wrong With This Picture?</vt:lpstr>
      <vt:lpstr>What’s Wrong With This Picture?</vt:lpstr>
      <vt:lpstr>What’s Wrong With This Picture?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Darlene is Beautiful</dc:creator>
  <cp:lastModifiedBy>Ken Wall</cp:lastModifiedBy>
  <cp:revision>38</cp:revision>
  <dcterms:created xsi:type="dcterms:W3CDTF">2017-01-31T16:30:37Z</dcterms:created>
  <dcterms:modified xsi:type="dcterms:W3CDTF">2017-02-05T21:43:56Z</dcterms:modified>
</cp:coreProperties>
</file>