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113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4256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2807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358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3173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24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7744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818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317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4466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105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6009F-7D5C-4D77-A451-CF53ED50F741}" type="datetimeFigureOut">
              <a:rPr lang="en-CA" smtClean="0"/>
              <a:t>12/12/2016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5ADCE-526D-4C6C-98A1-E59D423390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075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>
                <a:latin typeface="Cooper Black" panose="0208090404030B020404" pitchFamily="18" charset="0"/>
              </a:rPr>
              <a:t>Lab #9: Determining the Molar Mass of a Diprotic Acid 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December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1943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636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7"/>
          </a:xfrm>
        </p:spPr>
        <p:txBody>
          <a:bodyPr/>
          <a:lstStyle/>
          <a:p>
            <a:pPr marL="0" indent="0">
              <a:buNone/>
            </a:pPr>
            <a:endParaRPr lang="en-CA" u="sng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u="sng" dirty="0" smtClean="0">
                <a:latin typeface="Adobe Caslon Pro Bold" panose="0205070206050A020403" pitchFamily="18" charset="0"/>
              </a:rPr>
              <a:t>Purpose</a:t>
            </a:r>
            <a:r>
              <a:rPr lang="en-CA" dirty="0" smtClean="0">
                <a:latin typeface="Adobe Caslon Pro Bold" panose="0205070206050A020403" pitchFamily="18" charset="0"/>
              </a:rPr>
              <a:t>:</a:t>
            </a: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To determine the molar mass of a diprotic acid</a:t>
            </a:r>
          </a:p>
          <a:p>
            <a:pPr marL="0" indent="0">
              <a:buNone/>
            </a:pPr>
            <a:endParaRPr lang="en-CA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u="sng" dirty="0" smtClean="0">
                <a:latin typeface="Adobe Caslon Pro Bold" panose="0205070206050A020403" pitchFamily="18" charset="0"/>
              </a:rPr>
              <a:t>Materials:</a:t>
            </a: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Part A: 250 mL beaker, </a:t>
            </a:r>
            <a:r>
              <a:rPr lang="en-CA" dirty="0">
                <a:latin typeface="Adobe Caslon Pro Bold" panose="0205070206050A020403" pitchFamily="18" charset="0"/>
              </a:rPr>
              <a:t>K</a:t>
            </a:r>
            <a:r>
              <a:rPr lang="en-CA" dirty="0" smtClean="0">
                <a:latin typeface="Adobe Caslon Pro Bold" panose="0205070206050A020403" pitchFamily="18" charset="0"/>
              </a:rPr>
              <a:t>OH, 250 mL volumetric flask</a:t>
            </a: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Part </a:t>
            </a:r>
            <a:r>
              <a:rPr lang="en-CA" dirty="0">
                <a:latin typeface="Adobe Caslon Pro Bold" panose="0205070206050A020403" pitchFamily="18" charset="0"/>
              </a:rPr>
              <a:t>B</a:t>
            </a:r>
            <a:r>
              <a:rPr lang="en-CA" dirty="0" smtClean="0">
                <a:latin typeface="Adobe Caslon Pro Bold" panose="0205070206050A020403" pitchFamily="18" charset="0"/>
              </a:rPr>
              <a:t>: </a:t>
            </a:r>
            <a:r>
              <a:rPr lang="en-CA" dirty="0">
                <a:latin typeface="Adobe Caslon Pro Bold" panose="0205070206050A020403" pitchFamily="18" charset="0"/>
              </a:rPr>
              <a:t>burette, funnel, 10 mL pipette, phenolphthalein, u</a:t>
            </a:r>
            <a:r>
              <a:rPr lang="en-CA" dirty="0" smtClean="0">
                <a:latin typeface="Adobe Caslon Pro Bold" panose="0205070206050A020403" pitchFamily="18" charset="0"/>
              </a:rPr>
              <a:t>nknown 		   acid, </a:t>
            </a:r>
            <a:r>
              <a:rPr lang="en-CA" dirty="0">
                <a:latin typeface="Adobe Caslon Pro Bold" panose="0205070206050A020403" pitchFamily="18" charset="0"/>
              </a:rPr>
              <a:t>K</a:t>
            </a:r>
            <a:r>
              <a:rPr lang="en-CA" dirty="0" smtClean="0">
                <a:latin typeface="Adobe Caslon Pro Bold" panose="0205070206050A020403" pitchFamily="18" charset="0"/>
              </a:rPr>
              <a:t>OH </a:t>
            </a:r>
            <a:r>
              <a:rPr lang="en-CA" dirty="0">
                <a:latin typeface="Adobe Caslon Pro Bold" panose="0205070206050A020403" pitchFamily="18" charset="0"/>
              </a:rPr>
              <a:t>from Part </a:t>
            </a:r>
            <a:r>
              <a:rPr lang="en-CA" dirty="0" smtClean="0">
                <a:latin typeface="Adobe Caslon Pro Bold" panose="0205070206050A020403" pitchFamily="18" charset="0"/>
              </a:rPr>
              <a:t>A</a:t>
            </a:r>
          </a:p>
          <a:p>
            <a:pPr marL="0" indent="0">
              <a:buNone/>
            </a:pPr>
            <a:endParaRPr lang="en-CA" dirty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4279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latin typeface="Adobe Caslon Pro Bold" panose="0205070206050A020403" pitchFamily="18" charset="0"/>
              </a:rPr>
              <a:t>Part A: Making </a:t>
            </a:r>
            <a:r>
              <a:rPr lang="en-CA" b="1" dirty="0">
                <a:latin typeface="Adobe Caslon Pro Bold" panose="0205070206050A020403" pitchFamily="18" charset="0"/>
              </a:rPr>
              <a:t>K</a:t>
            </a:r>
            <a:r>
              <a:rPr lang="en-CA" b="1" dirty="0" smtClean="0">
                <a:latin typeface="Adobe Caslon Pro Bold" panose="0205070206050A020403" pitchFamily="18" charset="0"/>
              </a:rPr>
              <a:t>OH Solution</a:t>
            </a:r>
            <a:endParaRPr lang="en-CA" b="1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You will need to make 250 mL of 0.50M </a:t>
            </a:r>
            <a:r>
              <a:rPr lang="en-CA" dirty="0">
                <a:latin typeface="Adobe Caslon Pro Bold" panose="0205070206050A020403" pitchFamily="18" charset="0"/>
              </a:rPr>
              <a:t>K</a:t>
            </a:r>
            <a:r>
              <a:rPr lang="en-CA" dirty="0" smtClean="0">
                <a:latin typeface="Adobe Caslon Pro Bold" panose="0205070206050A020403" pitchFamily="18" charset="0"/>
              </a:rPr>
              <a:t>OH </a:t>
            </a:r>
          </a:p>
          <a:p>
            <a:pPr marL="514350" indent="-514350">
              <a:buAutoNum type="arabicParenR"/>
            </a:pPr>
            <a:r>
              <a:rPr lang="en-CA" dirty="0" smtClean="0">
                <a:latin typeface="Adobe Caslon Pro Bold" panose="0205070206050A020403" pitchFamily="18" charset="0"/>
              </a:rPr>
              <a:t>Determine the number of moles of KOH needed and then its mass</a:t>
            </a:r>
          </a:p>
          <a:p>
            <a:pPr marL="514350" indent="-514350">
              <a:buAutoNum type="arabicParenR"/>
            </a:pPr>
            <a:r>
              <a:rPr lang="en-CA" dirty="0" smtClean="0">
                <a:latin typeface="Adobe Caslon Pro Bold" panose="0205070206050A020403" pitchFamily="18" charset="0"/>
              </a:rPr>
              <a:t>In an empty 250 mL beaker, mass the </a:t>
            </a:r>
            <a:r>
              <a:rPr lang="en-CA" dirty="0">
                <a:latin typeface="Adobe Caslon Pro Bold" panose="0205070206050A020403" pitchFamily="18" charset="0"/>
              </a:rPr>
              <a:t>K</a:t>
            </a:r>
            <a:r>
              <a:rPr lang="en-CA" dirty="0" smtClean="0">
                <a:latin typeface="Adobe Caslon Pro Bold" panose="0205070206050A020403" pitchFamily="18" charset="0"/>
              </a:rPr>
              <a:t>OH. Add water to begin the dissolving and then pour it into a 250 mL volumetric flask. Add water to the fill line, invert to mix. Label and set aside for tomorrow.</a:t>
            </a:r>
            <a:endParaRPr lang="en-CA" dirty="0"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8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>
                <a:latin typeface="Adobe Caslon Pro Bold" panose="0205070206050A020403" pitchFamily="18" charset="0"/>
              </a:rPr>
              <a:t>Part B: Determining the molar mass of an unknown diprotic acid (H</a:t>
            </a:r>
            <a:r>
              <a:rPr lang="en-CA" b="1" baseline="-25000" dirty="0" smtClean="0">
                <a:latin typeface="Adobe Caslon Pro Bold" panose="0205070206050A020403" pitchFamily="18" charset="0"/>
              </a:rPr>
              <a:t>2</a:t>
            </a:r>
            <a:r>
              <a:rPr lang="en-CA" b="1" dirty="0" smtClean="0">
                <a:latin typeface="Adobe Caslon Pro Bold" panose="0205070206050A020403" pitchFamily="18" charset="0"/>
              </a:rPr>
              <a:t>A)</a:t>
            </a:r>
            <a:endParaRPr lang="en-CA" b="1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3949"/>
            <a:ext cx="10515600" cy="413411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CA" sz="2400" dirty="0" smtClean="0">
                <a:latin typeface="Adobe Caslon Pro Bold" panose="0205070206050A020403" pitchFamily="18" charset="0"/>
              </a:rPr>
              <a:t>Dissolve 0.50 g of the unknown acid in 25 mL of water in an Erlenmeyer flask, add 2 drops of phenolphthalein and titrate with the 0.50M </a:t>
            </a:r>
            <a:r>
              <a:rPr lang="en-CA" sz="2400" dirty="0">
                <a:latin typeface="Adobe Caslon Pro Bold" panose="0205070206050A020403" pitchFamily="18" charset="0"/>
              </a:rPr>
              <a:t>K</a:t>
            </a:r>
            <a:r>
              <a:rPr lang="en-CA" sz="2400" dirty="0" smtClean="0">
                <a:latin typeface="Adobe Caslon Pro Bold" panose="0205070206050A020403" pitchFamily="18" charset="0"/>
              </a:rPr>
              <a:t>OH solution that you made yesterday.</a:t>
            </a:r>
          </a:p>
          <a:p>
            <a:pPr marL="514350" indent="-514350">
              <a:buAutoNum type="arabicPeriod"/>
            </a:pPr>
            <a:r>
              <a:rPr lang="en-CA" sz="2400" dirty="0" smtClean="0">
                <a:latin typeface="Adobe Caslon Pro Bold" panose="0205070206050A020403" pitchFamily="18" charset="0"/>
              </a:rPr>
              <a:t>Repeat 2x by making fresh acid solution (0.50 g of acid in 25 mL of water and titrate) or until your results are reproducible.</a:t>
            </a:r>
          </a:p>
          <a:p>
            <a:pPr marL="514350" indent="-514350">
              <a:buAutoNum type="arabicPeriod"/>
            </a:pPr>
            <a:r>
              <a:rPr lang="en-CA" sz="2400" dirty="0" smtClean="0">
                <a:latin typeface="Adobe Caslon Pro Bold" panose="0205070206050A020403" pitchFamily="18" charset="0"/>
              </a:rPr>
              <a:t>Create the equation for the reaction that occurred during the titration process. Calculate the molar mass of the unknown acid using the average volume of </a:t>
            </a:r>
            <a:r>
              <a:rPr lang="en-CA" sz="2400" dirty="0">
                <a:latin typeface="Adobe Caslon Pro Bold" panose="0205070206050A020403" pitchFamily="18" charset="0"/>
              </a:rPr>
              <a:t>K</a:t>
            </a:r>
            <a:r>
              <a:rPr lang="en-CA" sz="2400" dirty="0" smtClean="0">
                <a:latin typeface="Adobe Caslon Pro Bold" panose="0205070206050A020403" pitchFamily="18" charset="0"/>
              </a:rPr>
              <a:t>OH. </a:t>
            </a:r>
          </a:p>
          <a:p>
            <a:pPr marL="0" indent="0">
              <a:buNone/>
            </a:pPr>
            <a:r>
              <a:rPr lang="en-CA" sz="2200" dirty="0" smtClean="0">
                <a:latin typeface="Adobe Caslon Pro Bold" panose="0205070206050A020403" pitchFamily="18" charset="0"/>
              </a:rPr>
              <a:t>NOTE</a:t>
            </a:r>
            <a:r>
              <a:rPr lang="en-CA" sz="2200" dirty="0">
                <a:latin typeface="Adobe Caslon Pro Bold" panose="0205070206050A020403" pitchFamily="18" charset="0"/>
              </a:rPr>
              <a:t>: the unknown acid comes in the hydrated form. The percent water is 28.58% which means that only 71.42% of the mass of acid that you used was the acid itself. You will need to adjust the mass of acid used before you begin your calculations</a:t>
            </a:r>
            <a:r>
              <a:rPr lang="en-CA" sz="2200" dirty="0" smtClean="0"/>
              <a:t>.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93386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dobe Caslon Pro Bold" panose="0205070206050A020403" pitchFamily="18" charset="0"/>
              </a:rPr>
              <a:t>What you need to submit…</a:t>
            </a:r>
            <a:endParaRPr lang="en-CA" dirty="0"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A formal lab report – see website: grade 11 for how to write a lab report if you are unsure</a:t>
            </a: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All data collected in an organized chart.</a:t>
            </a: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All neutralization reactions and calculations including proper use of significant digits, units</a:t>
            </a:r>
          </a:p>
          <a:p>
            <a:pPr marL="0" indent="0">
              <a:buNone/>
            </a:pPr>
            <a:r>
              <a:rPr lang="en-CA" dirty="0" smtClean="0">
                <a:latin typeface="Adobe Caslon Pro Bold" panose="0205070206050A020403" pitchFamily="18" charset="0"/>
              </a:rPr>
              <a:t>Your percent error</a:t>
            </a:r>
            <a:endParaRPr lang="en-CA" dirty="0"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60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335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Adobe Caslon Pro Bold</vt:lpstr>
      <vt:lpstr>Arial</vt:lpstr>
      <vt:lpstr>Calibri</vt:lpstr>
      <vt:lpstr>Calibri Light</vt:lpstr>
      <vt:lpstr>Cooper Black</vt:lpstr>
      <vt:lpstr>Office Theme</vt:lpstr>
      <vt:lpstr>Lab #9: Determining the Molar Mass of a Diprotic Acid </vt:lpstr>
      <vt:lpstr>PowerPoint Presentation</vt:lpstr>
      <vt:lpstr>Part A: Making KOH Solution</vt:lpstr>
      <vt:lpstr>Part B: Determining the molar mass of an unknown diprotic acid (H2A)</vt:lpstr>
      <vt:lpstr>What you need to submit…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#10: Determining the Molar Mass of a Diprotic Acid</dc:title>
  <dc:creator>Darlene Wall [Staff]</dc:creator>
  <cp:lastModifiedBy>Darlene Wall [Staff]</cp:lastModifiedBy>
  <cp:revision>50</cp:revision>
  <dcterms:created xsi:type="dcterms:W3CDTF">2015-12-02T19:11:26Z</dcterms:created>
  <dcterms:modified xsi:type="dcterms:W3CDTF">2016-12-12T16:02:39Z</dcterms:modified>
</cp:coreProperties>
</file>