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3" r:id="rId7"/>
    <p:sldId id="264" r:id="rId8"/>
    <p:sldId id="260" r:id="rId9"/>
    <p:sldId id="261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63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684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908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0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97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48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2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654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248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286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201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CD9FF-FF79-4E86-8274-B5E8DFAEC986}" type="datetimeFigureOut">
              <a:rPr lang="en-CA" smtClean="0"/>
              <a:t>15/12/2016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13954-B06D-4492-9C50-748BAE8C89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596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Buffers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mtClean="0"/>
              <a:t>December </a:t>
            </a:r>
            <a:r>
              <a:rPr lang="en-CA" smtClean="0"/>
              <a:t>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623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Cooper Black" panose="0208090404030B020404" pitchFamily="18" charset="0"/>
              </a:rPr>
              <a:t>Biological applications: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CA" dirty="0" smtClean="0"/>
              <a:t>Blood plasma pH 7.4 maintained by carbonic acid/hydrogen carbonate. </a:t>
            </a:r>
          </a:p>
          <a:p>
            <a:pPr marL="0" indent="0">
              <a:buNone/>
            </a:pPr>
            <a:r>
              <a:rPr lang="en-CA" dirty="0" smtClean="0"/>
              <a:t>The [HCO</a:t>
            </a:r>
            <a:r>
              <a:rPr lang="en-CA" baseline="-25000" dirty="0" smtClean="0"/>
              <a:t>3</a:t>
            </a:r>
            <a:r>
              <a:rPr lang="en-CA" baseline="30000" dirty="0" smtClean="0"/>
              <a:t>-</a:t>
            </a:r>
            <a:r>
              <a:rPr lang="en-CA" dirty="0" smtClean="0"/>
              <a:t>] is about 20x that of [H</a:t>
            </a:r>
            <a:r>
              <a:rPr lang="en-CA" baseline="-25000" dirty="0" smtClean="0"/>
              <a:t>2</a:t>
            </a:r>
            <a:r>
              <a:rPr lang="en-CA" dirty="0" smtClean="0"/>
              <a:t>CO</a:t>
            </a:r>
            <a:r>
              <a:rPr lang="en-CA" baseline="-25000" dirty="0" smtClean="0"/>
              <a:t>3</a:t>
            </a:r>
            <a:r>
              <a:rPr lang="en-CA" dirty="0" smtClean="0"/>
              <a:t>]</a:t>
            </a:r>
          </a:p>
          <a:p>
            <a:pPr marL="0" indent="0">
              <a:buNone/>
            </a:pPr>
            <a:r>
              <a:rPr lang="en-CA" dirty="0" smtClean="0"/>
              <a:t>The [H</a:t>
            </a:r>
            <a:r>
              <a:rPr lang="en-CA" baseline="-25000" dirty="0" smtClean="0"/>
              <a:t>2</a:t>
            </a:r>
            <a:r>
              <a:rPr lang="en-CA" dirty="0" smtClean="0"/>
              <a:t>CO</a:t>
            </a:r>
            <a:r>
              <a:rPr lang="en-CA" baseline="-25000" dirty="0" smtClean="0"/>
              <a:t>3</a:t>
            </a:r>
            <a:r>
              <a:rPr lang="en-CA" dirty="0" smtClean="0"/>
              <a:t>] is controlled by respiration</a:t>
            </a:r>
          </a:p>
          <a:p>
            <a:pPr marL="0" indent="0">
              <a:buNone/>
            </a:pPr>
            <a:r>
              <a:rPr lang="en-CA" dirty="0" smtClean="0"/>
              <a:t>The [HCO</a:t>
            </a:r>
            <a:r>
              <a:rPr lang="en-CA" baseline="-25000" dirty="0" smtClean="0"/>
              <a:t>3</a:t>
            </a:r>
            <a:r>
              <a:rPr lang="en-CA" dirty="0" smtClean="0"/>
              <a:t>] is controlled by the kidneys</a:t>
            </a:r>
          </a:p>
          <a:p>
            <a:pPr marL="514350" indent="-514350"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860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Cooper Black" panose="0208090404030B020404" pitchFamily="18" charset="0"/>
              </a:rPr>
              <a:t>Biological applications: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2) Internal </a:t>
            </a:r>
            <a:r>
              <a:rPr lang="en-CA" dirty="0"/>
              <a:t>cellular fluid pH 6.9-7.4 in mammals maintained by dihydrogen phosphate/hydrogen phosphate</a:t>
            </a:r>
          </a:p>
        </p:txBody>
      </p:sp>
    </p:spTree>
    <p:extLst>
      <p:ext uri="{BB962C8B-B14F-4D97-AF65-F5344CB8AC3E}">
        <p14:creationId xmlns:p14="http://schemas.microsoft.com/office/powerpoint/2010/main" val="14119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153"/>
            <a:ext cx="10515600" cy="1004551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Buffers and Titration Curves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138" y="1342374"/>
            <a:ext cx="7031865" cy="5253693"/>
          </a:xfrm>
        </p:spPr>
      </p:pic>
    </p:spTree>
    <p:extLst>
      <p:ext uri="{BB962C8B-B14F-4D97-AF65-F5344CB8AC3E}">
        <p14:creationId xmlns:p14="http://schemas.microsoft.com/office/powerpoint/2010/main" val="226884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153"/>
            <a:ext cx="10515600" cy="1159098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latin typeface="Cooper Black" panose="0208090404030B020404" pitchFamily="18" charset="0"/>
              </a:rPr>
              <a:t>What is the </a:t>
            </a:r>
            <a:r>
              <a:rPr lang="en-CA" dirty="0" err="1" smtClean="0">
                <a:latin typeface="Cooper Black" panose="0208090404030B020404" pitchFamily="18" charset="0"/>
              </a:rPr>
              <a:t>K</a:t>
            </a:r>
            <a:r>
              <a:rPr lang="en-CA" baseline="-25000" dirty="0" err="1" smtClean="0">
                <a:latin typeface="Cooper Black" panose="0208090404030B020404" pitchFamily="18" charset="0"/>
              </a:rPr>
              <a:t>a</a:t>
            </a:r>
            <a:r>
              <a:rPr lang="en-CA" dirty="0" smtClean="0">
                <a:latin typeface="Cooper Black" panose="0208090404030B020404" pitchFamily="18" charset="0"/>
              </a:rPr>
              <a:t> of the weak acid below?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834" y="1196919"/>
            <a:ext cx="7083380" cy="5312536"/>
          </a:xfrm>
        </p:spPr>
      </p:pic>
    </p:spTree>
    <p:extLst>
      <p:ext uri="{BB962C8B-B14F-4D97-AF65-F5344CB8AC3E}">
        <p14:creationId xmlns:p14="http://schemas.microsoft.com/office/powerpoint/2010/main" val="266289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153"/>
            <a:ext cx="10515600" cy="965915"/>
          </a:xfrm>
        </p:spPr>
        <p:txBody>
          <a:bodyPr/>
          <a:lstStyle/>
          <a:p>
            <a:r>
              <a:rPr lang="en-CA" dirty="0" smtClean="0">
                <a:latin typeface="Cooper Black" panose="0208090404030B020404" pitchFamily="18" charset="0"/>
              </a:rPr>
              <a:t>What is K</a:t>
            </a:r>
            <a:r>
              <a:rPr lang="en-CA" baseline="-25000" dirty="0" smtClean="0">
                <a:latin typeface="Cooper Black" panose="0208090404030B020404" pitchFamily="18" charset="0"/>
              </a:rPr>
              <a:t>b</a:t>
            </a:r>
            <a:r>
              <a:rPr lang="en-CA" dirty="0" smtClean="0">
                <a:latin typeface="Cooper Black" panose="0208090404030B020404" pitchFamily="18" charset="0"/>
              </a:rPr>
              <a:t> of the weak base below?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10" y="904640"/>
            <a:ext cx="4687910" cy="6250547"/>
          </a:xfrm>
        </p:spPr>
      </p:pic>
    </p:spTree>
    <p:extLst>
      <p:ext uri="{BB962C8B-B14F-4D97-AF65-F5344CB8AC3E}">
        <p14:creationId xmlns:p14="http://schemas.microsoft.com/office/powerpoint/2010/main" val="117545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091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A buffer solution….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1216"/>
            <a:ext cx="10515600" cy="5045747"/>
          </a:xfrm>
        </p:spPr>
        <p:txBody>
          <a:bodyPr>
            <a:normAutofit/>
          </a:bodyPr>
          <a:lstStyle/>
          <a:p>
            <a:r>
              <a:rPr lang="en-CA" dirty="0" smtClean="0"/>
              <a:t>Contains similar concentrations of a weak acid and its conjugate base (or weak base and its conjugate acid)</a:t>
            </a:r>
          </a:p>
          <a:p>
            <a:r>
              <a:rPr lang="en-CA" dirty="0" smtClean="0"/>
              <a:t>For example: 0.10M HF and 0.10M </a:t>
            </a:r>
            <a:r>
              <a:rPr lang="en-CA" dirty="0" err="1" smtClean="0"/>
              <a:t>NaF</a:t>
            </a:r>
            <a:r>
              <a:rPr lang="en-CA" dirty="0" smtClean="0"/>
              <a:t>    </a:t>
            </a:r>
          </a:p>
          <a:p>
            <a:pPr marL="0" indent="0">
              <a:buNone/>
            </a:pPr>
            <a:r>
              <a:rPr lang="en-CA" dirty="0" smtClean="0"/>
              <a:t>                              OR   </a:t>
            </a:r>
          </a:p>
          <a:p>
            <a:pPr marL="0" indent="0">
              <a:buNone/>
            </a:pPr>
            <a:r>
              <a:rPr lang="en-CA" dirty="0"/>
              <a:t> </a:t>
            </a:r>
            <a:r>
              <a:rPr lang="en-CA" dirty="0" smtClean="0"/>
              <a:t>                          0.50M NH</a:t>
            </a:r>
            <a:r>
              <a:rPr lang="en-CA" baseline="-25000" dirty="0" smtClean="0"/>
              <a:t>3</a:t>
            </a:r>
            <a:r>
              <a:rPr lang="en-CA" dirty="0" smtClean="0"/>
              <a:t> and 0.40M NH</a:t>
            </a:r>
            <a:r>
              <a:rPr lang="en-CA" baseline="-25000" dirty="0" smtClean="0"/>
              <a:t>4</a:t>
            </a:r>
            <a:r>
              <a:rPr lang="en-CA" dirty="0" smtClean="0"/>
              <a:t>Cl</a:t>
            </a:r>
          </a:p>
        </p:txBody>
      </p:sp>
    </p:spTree>
    <p:extLst>
      <p:ext uri="{BB962C8B-B14F-4D97-AF65-F5344CB8AC3E}">
        <p14:creationId xmlns:p14="http://schemas.microsoft.com/office/powerpoint/2010/main" val="428901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100" b="1" dirty="0" smtClean="0"/>
              <a:t>A buffer solution….</a:t>
            </a:r>
            <a:br>
              <a:rPr lang="en-CA" sz="3100" b="1" dirty="0" smtClean="0"/>
            </a:br>
            <a:r>
              <a:rPr lang="en-CA" sz="3100" b="1" dirty="0" smtClean="0"/>
              <a:t>Is </a:t>
            </a:r>
            <a:r>
              <a:rPr lang="en-CA" sz="3100" b="1" dirty="0"/>
              <a:t>a special </a:t>
            </a:r>
            <a:r>
              <a:rPr lang="en-CA" sz="3100" b="1" dirty="0" smtClean="0"/>
              <a:t>case </a:t>
            </a:r>
            <a:r>
              <a:rPr lang="en-CA" sz="3100" b="1" dirty="0"/>
              <a:t>of the </a:t>
            </a:r>
            <a:r>
              <a:rPr lang="en-CA" sz="3100" b="1" dirty="0">
                <a:solidFill>
                  <a:srgbClr val="FF0000"/>
                </a:solidFill>
              </a:rPr>
              <a:t>common ion effect </a:t>
            </a:r>
            <a:r>
              <a:rPr lang="en-CA" sz="3100" b="1" dirty="0"/>
              <a:t>since the conjugate base (or </a:t>
            </a:r>
            <a:r>
              <a:rPr lang="en-CA" sz="3100" b="1" dirty="0" smtClean="0"/>
              <a:t>acid) </a:t>
            </a:r>
            <a:r>
              <a:rPr lang="en-CA" sz="3100" b="1" dirty="0"/>
              <a:t>is present BEFORE the ionization of the acid (or base) occurs</a:t>
            </a:r>
            <a:r>
              <a:rPr lang="en-CA" b="1" dirty="0"/>
              <a:t/>
            </a:r>
            <a:br>
              <a:rPr lang="en-CA" b="1" dirty="0"/>
            </a:b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                          HF</a:t>
            </a:r>
            <a:r>
              <a:rPr lang="en-CA" baseline="-25000" dirty="0" smtClean="0"/>
              <a:t>(aq)</a:t>
            </a:r>
            <a:r>
              <a:rPr lang="en-CA" dirty="0" smtClean="0"/>
              <a:t>   +   H</a:t>
            </a:r>
            <a:r>
              <a:rPr lang="en-CA" baseline="-25000" dirty="0" smtClean="0"/>
              <a:t>2</a:t>
            </a:r>
            <a:r>
              <a:rPr lang="en-CA" dirty="0" smtClean="0"/>
              <a:t>O  </a:t>
            </a:r>
            <a:r>
              <a:rPr lang="en-CA" dirty="0" smtClean="0">
                <a:sym typeface="Wingdings" panose="05000000000000000000" pitchFamily="2" charset="2"/>
              </a:rPr>
              <a:t>  F</a:t>
            </a:r>
            <a:r>
              <a:rPr lang="en-CA" baseline="30000" dirty="0" smtClean="0">
                <a:sym typeface="Wingdings" panose="05000000000000000000" pitchFamily="2" charset="2"/>
              </a:rPr>
              <a:t>-</a:t>
            </a:r>
            <a:r>
              <a:rPr lang="en-CA" baseline="-25000" dirty="0" smtClean="0">
                <a:sym typeface="Wingdings" panose="05000000000000000000" pitchFamily="2" charset="2"/>
              </a:rPr>
              <a:t>(aq)</a:t>
            </a:r>
            <a:r>
              <a:rPr lang="en-CA" dirty="0" smtClean="0">
                <a:sym typeface="Wingdings" panose="05000000000000000000" pitchFamily="2" charset="2"/>
              </a:rPr>
              <a:t>  +  H</a:t>
            </a:r>
            <a:r>
              <a:rPr lang="en-CA" baseline="-25000" dirty="0" smtClean="0">
                <a:sym typeface="Wingdings" panose="05000000000000000000" pitchFamily="2" charset="2"/>
              </a:rPr>
              <a:t>3</a:t>
            </a:r>
            <a:r>
              <a:rPr lang="en-CA" dirty="0" smtClean="0">
                <a:sym typeface="Wingdings" panose="05000000000000000000" pitchFamily="2" charset="2"/>
              </a:rPr>
              <a:t>O</a:t>
            </a:r>
            <a:r>
              <a:rPr lang="en-CA" baseline="30000" dirty="0" smtClean="0">
                <a:sym typeface="Wingdings" panose="05000000000000000000" pitchFamily="2" charset="2"/>
              </a:rPr>
              <a:t>+</a:t>
            </a:r>
            <a:r>
              <a:rPr lang="en-CA" baseline="-25000" dirty="0" smtClean="0">
                <a:sym typeface="Wingdings" panose="05000000000000000000" pitchFamily="2" charset="2"/>
              </a:rPr>
              <a:t>(aq)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[I]                      0.10                             0.10          0</a:t>
            </a:r>
          </a:p>
          <a:p>
            <a:pPr marL="0" indent="0">
              <a:buNone/>
            </a:pPr>
            <a:r>
              <a:rPr lang="en-CA" u="sng" dirty="0" smtClean="0">
                <a:sym typeface="Wingdings" panose="05000000000000000000" pitchFamily="2" charset="2"/>
              </a:rPr>
              <a:t>[C]                        </a:t>
            </a:r>
            <a:r>
              <a:rPr lang="en-CA" u="sng" dirty="0">
                <a:sym typeface="Wingdings" panose="05000000000000000000" pitchFamily="2" charset="2"/>
              </a:rPr>
              <a:t>-</a:t>
            </a:r>
            <a:r>
              <a:rPr lang="en-CA" u="sng" dirty="0" smtClean="0">
                <a:sym typeface="Wingdings" panose="05000000000000000000" pitchFamily="2" charset="2"/>
              </a:rPr>
              <a:t>x                                 +x           +x   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  0.10 – x                       0.10 + x      </a:t>
            </a:r>
            <a:r>
              <a:rPr lang="en-CA" dirty="0" err="1" smtClean="0">
                <a:sym typeface="Wingdings" panose="05000000000000000000" pitchFamily="2" charset="2"/>
              </a:rPr>
              <a:t>x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Why are both  “–x” and “+ x” insignificant?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What is the pH of this buffer solution?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469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 smtClean="0"/>
              <a:t>What is the pH of the 0.50M NH</a:t>
            </a:r>
            <a:r>
              <a:rPr lang="en-CA" sz="3200" b="1" baseline="-25000" dirty="0" smtClean="0"/>
              <a:t>3</a:t>
            </a:r>
            <a:r>
              <a:rPr lang="en-CA" sz="3200" b="1" dirty="0" smtClean="0"/>
              <a:t>/0.40M NH</a:t>
            </a:r>
            <a:r>
              <a:rPr lang="en-CA" sz="3200" b="1" baseline="-25000" dirty="0" smtClean="0"/>
              <a:t>4</a:t>
            </a:r>
            <a:r>
              <a:rPr lang="en-CA" sz="3200" b="1" dirty="0" smtClean="0"/>
              <a:t>Cl buffer?</a:t>
            </a:r>
            <a:r>
              <a:rPr lang="en-CA" sz="5400" b="1" dirty="0"/>
              <a:t/>
            </a:r>
            <a:br>
              <a:rPr lang="en-CA" sz="5400" b="1" dirty="0"/>
            </a:br>
            <a:endParaRPr lang="en-C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                          NH</a:t>
            </a:r>
            <a:r>
              <a:rPr lang="en-CA" baseline="-25000" dirty="0" smtClean="0"/>
              <a:t>3</a:t>
            </a:r>
            <a:r>
              <a:rPr lang="en-CA" dirty="0" smtClean="0"/>
              <a:t> </a:t>
            </a:r>
            <a:r>
              <a:rPr lang="en-CA" baseline="-25000" dirty="0" smtClean="0"/>
              <a:t>(aq)</a:t>
            </a:r>
            <a:r>
              <a:rPr lang="en-CA" dirty="0" smtClean="0"/>
              <a:t>   +   H</a:t>
            </a:r>
            <a:r>
              <a:rPr lang="en-CA" baseline="-25000" dirty="0" smtClean="0"/>
              <a:t>2</a:t>
            </a:r>
            <a:r>
              <a:rPr lang="en-CA" dirty="0" smtClean="0"/>
              <a:t>O  </a:t>
            </a:r>
            <a:r>
              <a:rPr lang="en-CA" dirty="0" smtClean="0">
                <a:sym typeface="Wingdings" panose="05000000000000000000" pitchFamily="2" charset="2"/>
              </a:rPr>
              <a:t>  OH</a:t>
            </a:r>
            <a:r>
              <a:rPr lang="en-CA" baseline="30000" dirty="0" smtClean="0">
                <a:sym typeface="Wingdings" panose="05000000000000000000" pitchFamily="2" charset="2"/>
              </a:rPr>
              <a:t>-</a:t>
            </a:r>
            <a:r>
              <a:rPr lang="en-CA" baseline="-25000" dirty="0" smtClean="0">
                <a:sym typeface="Wingdings" panose="05000000000000000000" pitchFamily="2" charset="2"/>
              </a:rPr>
              <a:t>(aq)</a:t>
            </a:r>
            <a:r>
              <a:rPr lang="en-CA" dirty="0" smtClean="0">
                <a:sym typeface="Wingdings" panose="05000000000000000000" pitchFamily="2" charset="2"/>
              </a:rPr>
              <a:t>  +  NH</a:t>
            </a:r>
            <a:r>
              <a:rPr lang="en-CA" baseline="-25000" dirty="0" smtClean="0">
                <a:sym typeface="Wingdings" panose="05000000000000000000" pitchFamily="2" charset="2"/>
              </a:rPr>
              <a:t>4</a:t>
            </a:r>
            <a:r>
              <a:rPr lang="en-CA" baseline="30000" dirty="0" smtClean="0">
                <a:sym typeface="Wingdings" panose="05000000000000000000" pitchFamily="2" charset="2"/>
              </a:rPr>
              <a:t>+</a:t>
            </a:r>
            <a:r>
              <a:rPr lang="en-CA" baseline="-25000" dirty="0" smtClean="0">
                <a:sym typeface="Wingdings" panose="05000000000000000000" pitchFamily="2" charset="2"/>
              </a:rPr>
              <a:t>(aq)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0.50 - x                                </a:t>
            </a:r>
            <a:r>
              <a:rPr lang="en-CA" dirty="0" err="1" smtClean="0">
                <a:sym typeface="Wingdings" panose="05000000000000000000" pitchFamily="2" charset="2"/>
              </a:rPr>
              <a:t>x</a:t>
            </a:r>
            <a:r>
              <a:rPr lang="en-CA" dirty="0" smtClean="0">
                <a:sym typeface="Wingdings" panose="05000000000000000000" pitchFamily="2" charset="2"/>
              </a:rPr>
              <a:t>            0.40 + x</a:t>
            </a:r>
          </a:p>
          <a:p>
            <a:pPr marL="0" indent="0">
              <a:buNone/>
            </a:pPr>
            <a:endParaRPr lang="en-CA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1296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b="1" dirty="0" smtClean="0"/>
              <a:t>A buffer solution….</a:t>
            </a:r>
            <a:br>
              <a:rPr lang="en-CA" sz="2800" b="1" dirty="0" smtClean="0"/>
            </a:br>
            <a:r>
              <a:rPr lang="en-CA" sz="2800" b="1" dirty="0" smtClean="0"/>
              <a:t>Maintains </a:t>
            </a:r>
            <a:r>
              <a:rPr lang="en-CA" sz="2800" b="1" dirty="0"/>
              <a:t>a nearly constant pH even when additional H</a:t>
            </a:r>
            <a:r>
              <a:rPr lang="en-CA" sz="2800" b="1" baseline="-25000" dirty="0"/>
              <a:t>3</a:t>
            </a:r>
            <a:r>
              <a:rPr lang="en-CA" sz="2800" b="1" dirty="0"/>
              <a:t>O</a:t>
            </a:r>
            <a:r>
              <a:rPr lang="en-CA" sz="2800" b="1" baseline="30000" dirty="0"/>
              <a:t>+</a:t>
            </a:r>
            <a:r>
              <a:rPr lang="en-CA" sz="2800" b="1" dirty="0"/>
              <a:t> or OH</a:t>
            </a:r>
            <a:r>
              <a:rPr lang="en-CA" sz="2800" b="1" baseline="30000" dirty="0"/>
              <a:t>-</a:t>
            </a:r>
            <a:r>
              <a:rPr lang="en-CA" sz="2800" b="1" dirty="0"/>
              <a:t> is added to it</a:t>
            </a:r>
            <a:br>
              <a:rPr lang="en-CA" sz="2800" b="1" dirty="0"/>
            </a:br>
            <a:endParaRPr lang="en-CA" sz="2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066" y="1737338"/>
            <a:ext cx="7192652" cy="4789460"/>
          </a:xfrm>
        </p:spPr>
      </p:pic>
    </p:spTree>
    <p:extLst>
      <p:ext uri="{BB962C8B-B14F-4D97-AF65-F5344CB8AC3E}">
        <p14:creationId xmlns:p14="http://schemas.microsoft.com/office/powerpoint/2010/main" val="265151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81" y="193183"/>
            <a:ext cx="11397803" cy="1133341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latin typeface="Cooper Black" panose="0208090404030B020404" pitchFamily="18" charset="0"/>
              </a:rPr>
              <a:t>How does a buffer maintain a constant pH?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/>
              <a:t>Adding H</a:t>
            </a:r>
            <a:r>
              <a:rPr lang="en-CA" b="1" baseline="-25000" dirty="0" smtClean="0"/>
              <a:t>3</a:t>
            </a:r>
            <a:r>
              <a:rPr lang="en-CA" b="1" dirty="0" smtClean="0"/>
              <a:t>O</a:t>
            </a:r>
            <a:r>
              <a:rPr lang="en-CA" b="1" baseline="30000" dirty="0" smtClean="0"/>
              <a:t>+</a:t>
            </a:r>
            <a:r>
              <a:rPr lang="en-CA" b="1" dirty="0" smtClean="0"/>
              <a:t> to the buffer:</a:t>
            </a:r>
          </a:p>
          <a:p>
            <a:pPr marL="0" indent="0">
              <a:buNone/>
            </a:pPr>
            <a:r>
              <a:rPr lang="en-CA" dirty="0" smtClean="0"/>
              <a:t>                          HF</a:t>
            </a:r>
            <a:r>
              <a:rPr lang="en-CA" baseline="-25000" dirty="0" smtClean="0"/>
              <a:t>(aq</a:t>
            </a:r>
            <a:r>
              <a:rPr lang="en-CA" baseline="-25000" dirty="0"/>
              <a:t>)</a:t>
            </a:r>
            <a:r>
              <a:rPr lang="en-CA" dirty="0"/>
              <a:t>   +   H</a:t>
            </a:r>
            <a:r>
              <a:rPr lang="en-CA" baseline="-25000" dirty="0"/>
              <a:t>2</a:t>
            </a:r>
            <a:r>
              <a:rPr lang="en-CA" dirty="0"/>
              <a:t>O  </a:t>
            </a:r>
            <a:r>
              <a:rPr lang="en-CA" dirty="0">
                <a:sym typeface="Wingdings" panose="05000000000000000000" pitchFamily="2" charset="2"/>
              </a:rPr>
              <a:t>  F</a:t>
            </a:r>
            <a:r>
              <a:rPr lang="en-CA" baseline="30000" dirty="0">
                <a:sym typeface="Wingdings" panose="05000000000000000000" pitchFamily="2" charset="2"/>
              </a:rPr>
              <a:t>-</a:t>
            </a:r>
            <a:r>
              <a:rPr lang="en-CA" baseline="-25000" dirty="0">
                <a:sym typeface="Wingdings" panose="05000000000000000000" pitchFamily="2" charset="2"/>
              </a:rPr>
              <a:t>(aq)</a:t>
            </a:r>
            <a:r>
              <a:rPr lang="en-CA" dirty="0">
                <a:sym typeface="Wingdings" panose="05000000000000000000" pitchFamily="2" charset="2"/>
              </a:rPr>
              <a:t>  +  H</a:t>
            </a:r>
            <a:r>
              <a:rPr lang="en-CA" baseline="-25000" dirty="0">
                <a:sym typeface="Wingdings" panose="05000000000000000000" pitchFamily="2" charset="2"/>
              </a:rPr>
              <a:t>3</a:t>
            </a:r>
            <a:r>
              <a:rPr lang="en-CA" dirty="0">
                <a:sym typeface="Wingdings" panose="05000000000000000000" pitchFamily="2" charset="2"/>
              </a:rPr>
              <a:t>O</a:t>
            </a:r>
            <a:r>
              <a:rPr lang="en-CA" baseline="30000" dirty="0">
                <a:sym typeface="Wingdings" panose="05000000000000000000" pitchFamily="2" charset="2"/>
              </a:rPr>
              <a:t>+</a:t>
            </a:r>
            <a:r>
              <a:rPr lang="en-CA" baseline="-25000" dirty="0">
                <a:sym typeface="Wingdings" panose="05000000000000000000" pitchFamily="2" charset="2"/>
              </a:rPr>
              <a:t>(aq)</a:t>
            </a: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0.10                             </a:t>
            </a:r>
            <a:r>
              <a:rPr lang="en-CA" dirty="0">
                <a:sym typeface="Wingdings" panose="05000000000000000000" pitchFamily="2" charset="2"/>
              </a:rPr>
              <a:t>0.10       </a:t>
            </a:r>
            <a:r>
              <a:rPr lang="en-CA" dirty="0" smtClean="0">
                <a:sym typeface="Wingdings" panose="05000000000000000000" pitchFamily="2" charset="2"/>
              </a:rPr>
              <a:t>7.2x10</a:t>
            </a:r>
            <a:r>
              <a:rPr lang="en-CA" baseline="30000" dirty="0" smtClean="0">
                <a:sym typeface="Wingdings" panose="05000000000000000000" pitchFamily="2" charset="2"/>
              </a:rPr>
              <a:t>-4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Stress                                                                 +0.010</a:t>
            </a:r>
          </a:p>
          <a:p>
            <a:pPr marL="0" indent="0">
              <a:buNone/>
            </a:pPr>
            <a:r>
              <a:rPr lang="en-CA" u="sng" dirty="0" smtClean="0">
                <a:sym typeface="Wingdings" panose="05000000000000000000" pitchFamily="2" charset="2"/>
              </a:rPr>
              <a:t>[C]                 +0.010</a:t>
            </a:r>
            <a:r>
              <a:rPr lang="en-CA" u="sng" baseline="30000" dirty="0" smtClean="0">
                <a:sym typeface="Wingdings" panose="05000000000000000000" pitchFamily="2" charset="2"/>
              </a:rPr>
              <a:t>*</a:t>
            </a:r>
            <a:r>
              <a:rPr lang="en-CA" u="sng" dirty="0" smtClean="0">
                <a:sym typeface="Wingdings" panose="05000000000000000000" pitchFamily="2" charset="2"/>
              </a:rPr>
              <a:t>                       -0.010</a:t>
            </a:r>
            <a:r>
              <a:rPr lang="en-CA" u="sng" baseline="30000" dirty="0">
                <a:sym typeface="Wingdings" panose="05000000000000000000" pitchFamily="2" charset="2"/>
              </a:rPr>
              <a:t>*</a:t>
            </a:r>
            <a:r>
              <a:rPr lang="en-CA" u="sng" dirty="0" smtClean="0">
                <a:sym typeface="Wingdings" panose="05000000000000000000" pitchFamily="2" charset="2"/>
              </a:rPr>
              <a:t>     -0.010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0.11                            0.090           x   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*there is an excessive amount of F</a:t>
            </a:r>
            <a:r>
              <a:rPr lang="en-CA" baseline="30000" dirty="0" smtClean="0">
                <a:sym typeface="Wingdings" panose="05000000000000000000" pitchFamily="2" charset="2"/>
              </a:rPr>
              <a:t>-</a:t>
            </a:r>
            <a:r>
              <a:rPr lang="en-CA" dirty="0" smtClean="0">
                <a:sym typeface="Wingdings" panose="05000000000000000000" pitchFamily="2" charset="2"/>
              </a:rPr>
              <a:t> present (compared to a 0.10M HF solution) to allow for the almost complete removal of the stress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What is the new pH?                 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456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045" y="218941"/>
            <a:ext cx="11602792" cy="1107583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latin typeface="Cooper Black" panose="0208090404030B020404" pitchFamily="18" charset="0"/>
              </a:rPr>
              <a:t>How does a buffer maintain a constant pH?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smtClean="0"/>
              <a:t>Adding 0.01M </a:t>
            </a:r>
            <a:r>
              <a:rPr lang="en-CA" b="1" dirty="0" smtClean="0"/>
              <a:t>OH</a:t>
            </a:r>
            <a:r>
              <a:rPr lang="en-CA" b="1" baseline="30000" dirty="0" smtClean="0"/>
              <a:t>-</a:t>
            </a:r>
            <a:r>
              <a:rPr lang="en-CA" b="1" dirty="0" smtClean="0"/>
              <a:t> to the buffer:</a:t>
            </a:r>
          </a:p>
          <a:p>
            <a:pPr marL="0" indent="0">
              <a:buNone/>
            </a:pPr>
            <a:r>
              <a:rPr lang="en-CA" dirty="0" smtClean="0"/>
              <a:t>                          HF</a:t>
            </a:r>
            <a:r>
              <a:rPr lang="en-CA" baseline="-25000" dirty="0" smtClean="0"/>
              <a:t>(aq</a:t>
            </a:r>
            <a:r>
              <a:rPr lang="en-CA" baseline="-25000" dirty="0"/>
              <a:t>)</a:t>
            </a:r>
            <a:r>
              <a:rPr lang="en-CA" dirty="0"/>
              <a:t>   +   H</a:t>
            </a:r>
            <a:r>
              <a:rPr lang="en-CA" baseline="-25000" dirty="0"/>
              <a:t>2</a:t>
            </a:r>
            <a:r>
              <a:rPr lang="en-CA" dirty="0"/>
              <a:t>O  </a:t>
            </a:r>
            <a:r>
              <a:rPr lang="en-CA" dirty="0">
                <a:sym typeface="Wingdings" panose="05000000000000000000" pitchFamily="2" charset="2"/>
              </a:rPr>
              <a:t>  F</a:t>
            </a:r>
            <a:r>
              <a:rPr lang="en-CA" baseline="30000" dirty="0">
                <a:sym typeface="Wingdings" panose="05000000000000000000" pitchFamily="2" charset="2"/>
              </a:rPr>
              <a:t>-</a:t>
            </a:r>
            <a:r>
              <a:rPr lang="en-CA" baseline="-25000" dirty="0">
                <a:sym typeface="Wingdings" panose="05000000000000000000" pitchFamily="2" charset="2"/>
              </a:rPr>
              <a:t>(aq)</a:t>
            </a:r>
            <a:r>
              <a:rPr lang="en-CA" dirty="0">
                <a:sym typeface="Wingdings" panose="05000000000000000000" pitchFamily="2" charset="2"/>
              </a:rPr>
              <a:t>  +  H</a:t>
            </a:r>
            <a:r>
              <a:rPr lang="en-CA" baseline="-25000" dirty="0">
                <a:sym typeface="Wingdings" panose="05000000000000000000" pitchFamily="2" charset="2"/>
              </a:rPr>
              <a:t>3</a:t>
            </a:r>
            <a:r>
              <a:rPr lang="en-CA" dirty="0">
                <a:sym typeface="Wingdings" panose="05000000000000000000" pitchFamily="2" charset="2"/>
              </a:rPr>
              <a:t>O</a:t>
            </a:r>
            <a:r>
              <a:rPr lang="en-CA" baseline="30000" dirty="0">
                <a:sym typeface="Wingdings" panose="05000000000000000000" pitchFamily="2" charset="2"/>
              </a:rPr>
              <a:t>+</a:t>
            </a:r>
            <a:r>
              <a:rPr lang="en-CA" baseline="-25000" dirty="0">
                <a:sym typeface="Wingdings" panose="05000000000000000000" pitchFamily="2" charset="2"/>
              </a:rPr>
              <a:t>(aq)</a:t>
            </a: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0.10                             </a:t>
            </a:r>
            <a:r>
              <a:rPr lang="en-CA" dirty="0">
                <a:sym typeface="Wingdings" panose="05000000000000000000" pitchFamily="2" charset="2"/>
              </a:rPr>
              <a:t>0.10       </a:t>
            </a:r>
            <a:r>
              <a:rPr lang="en-CA" dirty="0" smtClean="0">
                <a:sym typeface="Wingdings" panose="05000000000000000000" pitchFamily="2" charset="2"/>
              </a:rPr>
              <a:t>7.2x10</a:t>
            </a:r>
            <a:r>
              <a:rPr lang="en-CA" baseline="30000" dirty="0" smtClean="0">
                <a:sym typeface="Wingdings" panose="05000000000000000000" pitchFamily="2" charset="2"/>
              </a:rPr>
              <a:t>-4</a:t>
            </a:r>
            <a:endParaRPr lang="en-CA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Stress                                                                 -0.010 </a:t>
            </a:r>
            <a:r>
              <a:rPr lang="en-CA" baseline="30000" dirty="0" smtClean="0">
                <a:sym typeface="Wingdings" panose="05000000000000000000" pitchFamily="2" charset="2"/>
              </a:rPr>
              <a:t>*</a:t>
            </a:r>
            <a:r>
              <a:rPr lang="en-CA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CA" u="sng" dirty="0" smtClean="0">
                <a:sym typeface="Wingdings" panose="05000000000000000000" pitchFamily="2" charset="2"/>
              </a:rPr>
              <a:t>[C]                 -0.010                         +0.010     +0.010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[E]                   0.090                          0.11           x   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*the addition of the OH</a:t>
            </a:r>
            <a:r>
              <a:rPr lang="en-CA" baseline="30000" dirty="0" smtClean="0">
                <a:sym typeface="Wingdings" panose="05000000000000000000" pitchFamily="2" charset="2"/>
              </a:rPr>
              <a:t>-</a:t>
            </a:r>
            <a:r>
              <a:rPr lang="en-CA" dirty="0" smtClean="0">
                <a:sym typeface="Wingdings" panose="05000000000000000000" pitchFamily="2" charset="2"/>
              </a:rPr>
              <a:t> continues to remove the H</a:t>
            </a:r>
            <a:r>
              <a:rPr lang="en-CA" baseline="-25000" dirty="0" smtClean="0">
                <a:sym typeface="Wingdings" panose="05000000000000000000" pitchFamily="2" charset="2"/>
              </a:rPr>
              <a:t>3</a:t>
            </a:r>
            <a:r>
              <a:rPr lang="en-CA" dirty="0" smtClean="0">
                <a:sym typeface="Wingdings" panose="05000000000000000000" pitchFamily="2" charset="2"/>
              </a:rPr>
              <a:t>O</a:t>
            </a:r>
            <a:r>
              <a:rPr lang="en-CA" baseline="30000" dirty="0" smtClean="0">
                <a:sym typeface="Wingdings" panose="05000000000000000000" pitchFamily="2" charset="2"/>
              </a:rPr>
              <a:t>+</a:t>
            </a:r>
            <a:r>
              <a:rPr lang="en-CA" dirty="0" smtClean="0">
                <a:sym typeface="Wingdings" panose="05000000000000000000" pitchFamily="2" charset="2"/>
              </a:rPr>
              <a:t> until it has all been turned into H</a:t>
            </a:r>
            <a:r>
              <a:rPr lang="en-CA" baseline="-25000" dirty="0" smtClean="0">
                <a:sym typeface="Wingdings" panose="05000000000000000000" pitchFamily="2" charset="2"/>
              </a:rPr>
              <a:t>2</a:t>
            </a:r>
            <a:r>
              <a:rPr lang="en-CA" dirty="0" smtClean="0">
                <a:sym typeface="Wingdings" panose="05000000000000000000" pitchFamily="2" charset="2"/>
              </a:rPr>
              <a:t>O – but not to worry… there is PLENTY of HF available to ionize!</a:t>
            </a:r>
          </a:p>
          <a:p>
            <a:pPr marL="0" indent="0">
              <a:buNone/>
            </a:pPr>
            <a:r>
              <a:rPr lang="en-CA" dirty="0" smtClean="0">
                <a:sym typeface="Wingdings" panose="05000000000000000000" pitchFamily="2" charset="2"/>
              </a:rPr>
              <a:t>What is the new pH?                 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748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b="1" dirty="0" smtClean="0">
                <a:solidFill>
                  <a:srgbClr val="FF0000"/>
                </a:solidFill>
              </a:rPr>
              <a:t>A buffer solution….</a:t>
            </a:r>
            <a:br>
              <a:rPr lang="en-CA" sz="2800" b="1" dirty="0" smtClean="0">
                <a:solidFill>
                  <a:srgbClr val="FF0000"/>
                </a:solidFill>
              </a:rPr>
            </a:br>
            <a:r>
              <a:rPr lang="en-CA" sz="2800" b="1" dirty="0" smtClean="0"/>
              <a:t>Can </a:t>
            </a:r>
            <a:r>
              <a:rPr lang="en-CA" sz="2800" b="1" dirty="0"/>
              <a:t>be created to maintain any pH by choosing an appropriate acid/base </a:t>
            </a:r>
            <a:r>
              <a:rPr lang="en-CA" sz="2800" b="1" dirty="0" smtClean="0"/>
              <a:t>pair as well as the ratio of acid to base</a:t>
            </a:r>
            <a:r>
              <a:rPr lang="en-CA" sz="2800" b="1" dirty="0"/>
              <a:t/>
            </a:r>
            <a:br>
              <a:rPr lang="en-CA" sz="2800" b="1" dirty="0"/>
            </a:br>
            <a:endParaRPr lang="en-CA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4849"/>
            <a:ext cx="10515600" cy="5081048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What is the pH of:</a:t>
            </a:r>
          </a:p>
          <a:p>
            <a:pPr marL="0" indent="0">
              <a:buNone/>
            </a:pPr>
            <a:r>
              <a:rPr lang="en-CA" dirty="0" smtClean="0"/>
              <a:t>0.40M Acetic acid/0.40M sodium acetate?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0.10M acetic acid/0.50M sodium acetate?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0.10M hydrocyanic acid/0.10M sodium cyanide?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0.10M hydrogen carbonate/0.10M carbonate?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5.60 g of nitrous acid and 4.75 g of sodium nitrite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751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A buffer solution is…</a:t>
            </a:r>
            <a:br>
              <a:rPr lang="en-CA" sz="3600" b="1" dirty="0" smtClean="0">
                <a:solidFill>
                  <a:srgbClr val="FF0000"/>
                </a:solidFill>
              </a:rPr>
            </a:br>
            <a:r>
              <a:rPr lang="en-CA" sz="3600" b="1" dirty="0" smtClean="0"/>
              <a:t>Is </a:t>
            </a:r>
            <a:r>
              <a:rPr lang="en-CA" sz="3600" b="1" dirty="0"/>
              <a:t>most effective at maintaining a pH value that is close to the value of its </a:t>
            </a:r>
            <a:r>
              <a:rPr lang="en-CA" sz="3600" b="1" dirty="0" err="1"/>
              <a:t>pK</a:t>
            </a:r>
            <a:r>
              <a:rPr lang="en-CA" sz="3600" b="1" baseline="-25000" dirty="0" err="1"/>
              <a:t>a</a:t>
            </a:r>
            <a:r>
              <a:rPr lang="en-CA" sz="3600" b="1" baseline="-25000" dirty="0"/>
              <a:t> </a:t>
            </a:r>
            <a:r>
              <a:rPr lang="en-CA" sz="2800" dirty="0"/>
              <a:t/>
            </a:r>
            <a:br>
              <a:rPr lang="en-CA" sz="2800" dirty="0"/>
            </a:b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err="1" smtClean="0"/>
              <a:t>pK</a:t>
            </a:r>
            <a:r>
              <a:rPr lang="en-CA" baseline="-25000" dirty="0" err="1" smtClean="0"/>
              <a:t>a</a:t>
            </a:r>
            <a:r>
              <a:rPr lang="en-CA" dirty="0" smtClean="0"/>
              <a:t> = -log(</a:t>
            </a:r>
            <a:r>
              <a:rPr lang="en-CA" dirty="0" err="1" smtClean="0"/>
              <a:t>K</a:t>
            </a:r>
            <a:r>
              <a:rPr lang="en-CA" baseline="-25000" dirty="0" err="1" smtClean="0"/>
              <a:t>a</a:t>
            </a:r>
            <a:r>
              <a:rPr lang="en-CA" dirty="0" smtClean="0"/>
              <a:t>)</a:t>
            </a:r>
          </a:p>
          <a:p>
            <a:pPr marL="0" indent="0">
              <a:buNone/>
            </a:pPr>
            <a:r>
              <a:rPr lang="en-CA" dirty="0" smtClean="0"/>
              <a:t>In other words, when the [acid] = [conjugate base]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465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487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Cooper Black</vt:lpstr>
      <vt:lpstr>Wingdings</vt:lpstr>
      <vt:lpstr>Office Theme</vt:lpstr>
      <vt:lpstr>Buffers</vt:lpstr>
      <vt:lpstr>A buffer solution….</vt:lpstr>
      <vt:lpstr>A buffer solution…. Is a special case of the common ion effect since the conjugate base (or acid) is present BEFORE the ionization of the acid (or base) occurs </vt:lpstr>
      <vt:lpstr>What is the pH of the 0.50M NH3/0.40M NH4Cl buffer? </vt:lpstr>
      <vt:lpstr>A buffer solution…. Maintains a nearly constant pH even when additional H3O+ or OH- is added to it </vt:lpstr>
      <vt:lpstr>How does a buffer maintain a constant pH?</vt:lpstr>
      <vt:lpstr>How does a buffer maintain a constant pH?</vt:lpstr>
      <vt:lpstr>A buffer solution…. Can be created to maintain any pH by choosing an appropriate acid/base pair as well as the ratio of acid to base </vt:lpstr>
      <vt:lpstr>A buffer solution is… Is most effective at maintaining a pH value that is close to the value of its pKa  </vt:lpstr>
      <vt:lpstr>Biological applications:</vt:lpstr>
      <vt:lpstr>Biological applications:</vt:lpstr>
      <vt:lpstr>Buffers and Titration Curves</vt:lpstr>
      <vt:lpstr>What is the Ka of the weak acid below?</vt:lpstr>
      <vt:lpstr>What is Kb of the weak base below?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Buffers</dc:title>
  <dc:creator>Darlene Wall [Staff]</dc:creator>
  <cp:lastModifiedBy>Darlene Wall [Staff]</cp:lastModifiedBy>
  <cp:revision>51</cp:revision>
  <dcterms:created xsi:type="dcterms:W3CDTF">2015-12-04T20:05:28Z</dcterms:created>
  <dcterms:modified xsi:type="dcterms:W3CDTF">2016-12-15T16:39:27Z</dcterms:modified>
</cp:coreProperties>
</file>