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382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457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10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410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9051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115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52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485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383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580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579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30A44-FFE2-4D3B-AD28-447251848BFA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E3256-085C-4A1B-84CE-EF118083BF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14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Cooper Black" panose="0208090404030B020404" pitchFamily="18" charset="0"/>
              </a:rPr>
              <a:t>Hydrolysis of Salts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December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856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we know so far….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506653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400" dirty="0" err="1" smtClean="0"/>
                        <a:t>Bronsted</a:t>
                      </a:r>
                      <a:r>
                        <a:rPr lang="en-CA" sz="2400" dirty="0" smtClean="0"/>
                        <a:t>-Lowry Acids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 err="1" smtClean="0"/>
                        <a:t>Bronsted</a:t>
                      </a:r>
                      <a:r>
                        <a:rPr lang="en-CA" sz="2400" dirty="0" smtClean="0"/>
                        <a:t>-Lowry Bases</a:t>
                      </a:r>
                      <a:endParaRPr lang="en-CA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Donate H</a:t>
                      </a:r>
                      <a:r>
                        <a:rPr lang="en-CA" sz="2400" baseline="30000" dirty="0" smtClean="0"/>
                        <a:t>+</a:t>
                      </a:r>
                      <a:r>
                        <a:rPr lang="en-CA" sz="2400" baseline="0" dirty="0" smtClean="0"/>
                        <a:t> (protons)</a:t>
                      </a:r>
                    </a:p>
                    <a:p>
                      <a:endParaRPr lang="en-CA" sz="2400" baseline="0" dirty="0" smtClean="0"/>
                    </a:p>
                    <a:p>
                      <a:r>
                        <a:rPr lang="en-CA" sz="2400" baseline="0" dirty="0" smtClean="0"/>
                        <a:t>Criteria to be an acid: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baseline="0" dirty="0" smtClean="0"/>
                        <a:t>Must have an H</a:t>
                      </a:r>
                      <a:r>
                        <a:rPr lang="en-CA" sz="2400" baseline="30000" dirty="0" smtClean="0"/>
                        <a:t>+</a:t>
                      </a:r>
                      <a:r>
                        <a:rPr lang="en-CA" sz="2400" baseline="0" dirty="0" smtClean="0"/>
                        <a:t> to give away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baseline="0" dirty="0" err="1" smtClean="0"/>
                        <a:t>K</a:t>
                      </a:r>
                      <a:r>
                        <a:rPr lang="en-CA" sz="2400" baseline="-25000" dirty="0" err="1" smtClean="0"/>
                        <a:t>a</a:t>
                      </a:r>
                      <a:r>
                        <a:rPr lang="en-CA" sz="2400" baseline="0" dirty="0" smtClean="0"/>
                        <a:t>  &gt; 10</a:t>
                      </a:r>
                      <a:r>
                        <a:rPr lang="en-CA" sz="2400" baseline="30000" dirty="0" smtClean="0"/>
                        <a:t>-14</a:t>
                      </a:r>
                      <a:endParaRPr lang="en-CA" sz="2400" baseline="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baseline="0" dirty="0" smtClean="0"/>
                        <a:t>Can be neutral (HNO</a:t>
                      </a:r>
                      <a:r>
                        <a:rPr lang="en-CA" sz="2400" baseline="-25000" dirty="0" smtClean="0"/>
                        <a:t>2</a:t>
                      </a:r>
                      <a:r>
                        <a:rPr lang="en-CA" sz="2400" baseline="0" dirty="0" smtClean="0"/>
                        <a:t>), positive (NH</a:t>
                      </a:r>
                      <a:r>
                        <a:rPr lang="en-CA" sz="2400" baseline="-25000" dirty="0" smtClean="0"/>
                        <a:t>4</a:t>
                      </a:r>
                      <a:r>
                        <a:rPr lang="en-CA" sz="2400" baseline="30000" dirty="0" smtClean="0"/>
                        <a:t>+</a:t>
                      </a:r>
                      <a:r>
                        <a:rPr lang="en-CA" sz="2400" baseline="0" dirty="0" smtClean="0"/>
                        <a:t> - the </a:t>
                      </a:r>
                      <a:r>
                        <a:rPr lang="en-CA" sz="2400" baseline="0" dirty="0" err="1" smtClean="0"/>
                        <a:t>conj</a:t>
                      </a:r>
                      <a:r>
                        <a:rPr lang="en-CA" sz="2400" baseline="0" dirty="0" smtClean="0"/>
                        <a:t> acid of NH</a:t>
                      </a:r>
                      <a:r>
                        <a:rPr lang="en-CA" sz="2400" baseline="-25000" dirty="0" smtClean="0"/>
                        <a:t>3 </a:t>
                      </a:r>
                      <a:r>
                        <a:rPr lang="en-CA" sz="2400" baseline="0" dirty="0" smtClean="0"/>
                        <a:t>) or negative (HSO</a:t>
                      </a:r>
                      <a:r>
                        <a:rPr lang="en-CA" sz="2400" baseline="-25000" dirty="0" smtClean="0"/>
                        <a:t>3</a:t>
                      </a:r>
                      <a:r>
                        <a:rPr lang="en-CA" sz="2400" baseline="30000" dirty="0" smtClean="0"/>
                        <a:t>-</a:t>
                      </a:r>
                      <a:r>
                        <a:rPr lang="en-CA" sz="2400" baseline="0" dirty="0" smtClean="0"/>
                        <a:t> - the second ionization of H</a:t>
                      </a:r>
                      <a:r>
                        <a:rPr lang="en-CA" sz="2400" baseline="-25000" dirty="0" smtClean="0"/>
                        <a:t>2</a:t>
                      </a:r>
                      <a:r>
                        <a:rPr lang="en-CA" sz="2400" baseline="0" dirty="0" smtClean="0"/>
                        <a:t>SO</a:t>
                      </a:r>
                      <a:r>
                        <a:rPr lang="en-CA" sz="2400" baseline="-25000" dirty="0" smtClean="0"/>
                        <a:t>3)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Accept H</a:t>
                      </a:r>
                      <a:r>
                        <a:rPr lang="en-CA" sz="2400" baseline="30000" dirty="0" smtClean="0"/>
                        <a:t>+</a:t>
                      </a:r>
                      <a:r>
                        <a:rPr lang="en-CA" sz="2400" baseline="0" dirty="0" smtClean="0"/>
                        <a:t> (protons)</a:t>
                      </a:r>
                    </a:p>
                    <a:p>
                      <a:endParaRPr lang="en-CA" sz="2400" dirty="0" smtClean="0"/>
                    </a:p>
                    <a:p>
                      <a:r>
                        <a:rPr lang="en-CA" sz="2400" dirty="0" smtClean="0"/>
                        <a:t>Criteria to be a base: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 smtClean="0"/>
                        <a:t>Must have a lone</a:t>
                      </a:r>
                      <a:r>
                        <a:rPr lang="en-CA" sz="2400" baseline="0" dirty="0" smtClean="0"/>
                        <a:t> pair of electrons in order to attract an H</a:t>
                      </a:r>
                      <a:r>
                        <a:rPr lang="en-CA" sz="2400" baseline="30000" dirty="0" smtClean="0"/>
                        <a:t>+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baseline="0" dirty="0" smtClean="0"/>
                        <a:t>K</a:t>
                      </a:r>
                      <a:r>
                        <a:rPr lang="en-CA" sz="2400" baseline="-25000" dirty="0" smtClean="0"/>
                        <a:t>b</a:t>
                      </a:r>
                      <a:r>
                        <a:rPr lang="en-CA" sz="2400" baseline="0" dirty="0" smtClean="0"/>
                        <a:t> &gt; 10</a:t>
                      </a:r>
                      <a:r>
                        <a:rPr lang="en-CA" sz="2400" baseline="30000" dirty="0" smtClean="0"/>
                        <a:t>-14 *see next slide</a:t>
                      </a:r>
                      <a:endParaRPr lang="en-CA" sz="2400" baseline="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baseline="0" dirty="0" smtClean="0"/>
                        <a:t>Can be neutral (NH</a:t>
                      </a:r>
                      <a:r>
                        <a:rPr lang="en-CA" sz="2400" baseline="-25000" dirty="0" smtClean="0"/>
                        <a:t>3</a:t>
                      </a:r>
                      <a:r>
                        <a:rPr lang="en-CA" sz="2400" baseline="0" dirty="0" smtClean="0"/>
                        <a:t>) or negative (CN</a:t>
                      </a:r>
                      <a:r>
                        <a:rPr lang="en-CA" sz="2400" baseline="30000" dirty="0" smtClean="0"/>
                        <a:t>-</a:t>
                      </a:r>
                      <a:r>
                        <a:rPr lang="en-CA" sz="2400" baseline="0" dirty="0" smtClean="0"/>
                        <a:t>) but NEVER positive</a:t>
                      </a:r>
                    </a:p>
                    <a:p>
                      <a:endParaRPr lang="en-CA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75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305"/>
            <a:ext cx="10515600" cy="824247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Why &gt; 10</a:t>
            </a:r>
            <a:r>
              <a:rPr lang="en-CA" baseline="30000" dirty="0" smtClean="0">
                <a:latin typeface="Cooper Black" panose="0208090404030B020404" pitchFamily="18" charset="0"/>
              </a:rPr>
              <a:t>-14</a:t>
            </a:r>
            <a:r>
              <a:rPr lang="en-CA" dirty="0">
                <a:latin typeface="Cooper Black" panose="0208090404030B0204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Consider Cl</a:t>
            </a:r>
            <a:r>
              <a:rPr lang="en-CA" baseline="30000" dirty="0" smtClean="0"/>
              <a:t>-</a:t>
            </a:r>
            <a:r>
              <a:rPr lang="en-CA" dirty="0" smtClean="0"/>
              <a:t>:</a:t>
            </a:r>
          </a:p>
          <a:p>
            <a:pPr marL="0" indent="0">
              <a:buNone/>
            </a:pPr>
            <a:r>
              <a:rPr lang="en-CA" dirty="0" smtClean="0"/>
              <a:t>Problem: </a:t>
            </a:r>
          </a:p>
          <a:p>
            <a:r>
              <a:rPr lang="en-CA" dirty="0" smtClean="0"/>
              <a:t>can’t act as </a:t>
            </a:r>
            <a:r>
              <a:rPr lang="en-CA" smtClean="0"/>
              <a:t>an base </a:t>
            </a:r>
            <a:r>
              <a:rPr lang="en-CA" dirty="0" smtClean="0"/>
              <a:t>because </a:t>
            </a:r>
            <a:r>
              <a:rPr lang="en-CA" dirty="0" err="1" smtClean="0"/>
              <a:t>HCl</a:t>
            </a:r>
            <a:r>
              <a:rPr lang="en-CA" dirty="0" smtClean="0"/>
              <a:t> is a strong acid</a:t>
            </a:r>
          </a:p>
          <a:p>
            <a:r>
              <a:rPr lang="en-CA" dirty="0" smtClean="0"/>
              <a:t>K</a:t>
            </a:r>
            <a:r>
              <a:rPr lang="en-CA" baseline="-25000" dirty="0" smtClean="0"/>
              <a:t>b</a:t>
            </a:r>
            <a:r>
              <a:rPr lang="en-CA" dirty="0" smtClean="0"/>
              <a:t> is too small (K</a:t>
            </a:r>
            <a:r>
              <a:rPr lang="en-CA" baseline="-25000" dirty="0" smtClean="0"/>
              <a:t>b</a:t>
            </a:r>
            <a:r>
              <a:rPr lang="en-CA" dirty="0" smtClean="0"/>
              <a:t> = ___); won’t make enough OH</a:t>
            </a:r>
            <a:r>
              <a:rPr lang="en-CA" baseline="30000" dirty="0" smtClean="0"/>
              <a:t>- </a:t>
            </a:r>
            <a:r>
              <a:rPr lang="en-CA" dirty="0" smtClean="0"/>
              <a:t>to influence the pH</a:t>
            </a:r>
          </a:p>
          <a:p>
            <a:pPr marL="0" indent="0">
              <a:buNone/>
            </a:pPr>
            <a:r>
              <a:rPr lang="en-CA" dirty="0" smtClean="0"/>
              <a:t>Consider the base B with K</a:t>
            </a:r>
            <a:r>
              <a:rPr lang="en-CA" baseline="-25000" dirty="0" smtClean="0"/>
              <a:t>b</a:t>
            </a:r>
            <a:r>
              <a:rPr lang="en-CA" dirty="0" smtClean="0"/>
              <a:t> = 1x10</a:t>
            </a:r>
            <a:r>
              <a:rPr lang="en-CA" baseline="30000" dirty="0" smtClean="0"/>
              <a:t>-15</a:t>
            </a: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	B</a:t>
            </a:r>
            <a:r>
              <a:rPr lang="en-CA" baseline="-25000" dirty="0" smtClean="0"/>
              <a:t>(</a:t>
            </a:r>
            <a:r>
              <a:rPr lang="en-CA" baseline="-25000" dirty="0" err="1" smtClean="0"/>
              <a:t>aq</a:t>
            </a:r>
            <a:r>
              <a:rPr lang="en-CA" baseline="-25000" dirty="0" smtClean="0"/>
              <a:t>)</a:t>
            </a:r>
            <a:r>
              <a:rPr lang="en-CA" dirty="0" smtClean="0"/>
              <a:t>  +  H</a:t>
            </a:r>
            <a:r>
              <a:rPr lang="en-CA" baseline="-25000" dirty="0" smtClean="0"/>
              <a:t>2</a:t>
            </a:r>
            <a:r>
              <a:rPr lang="en-CA" dirty="0" smtClean="0"/>
              <a:t>O  </a:t>
            </a:r>
            <a:r>
              <a:rPr lang="en-CA" dirty="0" smtClean="0">
                <a:sym typeface="Wingdings" panose="05000000000000000000" pitchFamily="2" charset="2"/>
              </a:rPr>
              <a:t>  BH</a:t>
            </a:r>
            <a:r>
              <a:rPr lang="en-CA" baseline="30000" dirty="0" smtClean="0">
                <a:sym typeface="Wingdings" panose="05000000000000000000" pitchFamily="2" charset="2"/>
              </a:rPr>
              <a:t>+</a:t>
            </a:r>
            <a:r>
              <a:rPr lang="en-CA" baseline="-25000" dirty="0" smtClean="0"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sym typeface="Wingdings" panose="05000000000000000000" pitchFamily="2" charset="2"/>
              </a:rPr>
              <a:t>)</a:t>
            </a:r>
            <a:r>
              <a:rPr lang="en-CA" baseline="30000" dirty="0" smtClean="0">
                <a:sym typeface="Wingdings" panose="05000000000000000000" pitchFamily="2" charset="2"/>
              </a:rPr>
              <a:t>  </a:t>
            </a:r>
            <a:r>
              <a:rPr lang="en-CA" dirty="0" smtClean="0">
                <a:sym typeface="Wingdings" panose="05000000000000000000" pitchFamily="2" charset="2"/>
              </a:rPr>
              <a:t>+  OH</a:t>
            </a:r>
            <a:r>
              <a:rPr lang="en-CA" baseline="30000" dirty="0" smtClean="0">
                <a:sym typeface="Wingdings" panose="05000000000000000000" pitchFamily="2" charset="2"/>
              </a:rPr>
              <a:t>-</a:t>
            </a:r>
            <a:r>
              <a:rPr lang="en-CA" baseline="-25000" dirty="0" smtClean="0"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sym typeface="Wingdings" panose="05000000000000000000" pitchFamily="2" charset="2"/>
              </a:rPr>
              <a:t>)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/>
              <a:t>   E     0.10-x                        x                </a:t>
            </a:r>
            <a:r>
              <a:rPr lang="en-CA" dirty="0" err="1" smtClean="0"/>
              <a:t>x</a:t>
            </a: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Calculate x, </a:t>
            </a:r>
            <a:r>
              <a:rPr lang="en-CA" dirty="0" err="1" smtClean="0"/>
              <a:t>pOH</a:t>
            </a:r>
            <a:r>
              <a:rPr lang="en-CA" dirty="0" smtClean="0"/>
              <a:t> and </a:t>
            </a:r>
            <a:r>
              <a:rPr lang="en-CA" dirty="0" err="1" smtClean="0"/>
              <a:t>pH.</a:t>
            </a:r>
            <a:r>
              <a:rPr lang="en-CA" dirty="0" smtClean="0"/>
              <a:t> What is unusual about your answer?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30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3032"/>
            <a:ext cx="10515600" cy="772732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Salts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4"/>
            <a:ext cx="10752786" cy="5301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/>
              <a:t>What are salts?</a:t>
            </a:r>
          </a:p>
          <a:p>
            <a:pPr marL="0" indent="0">
              <a:buNone/>
            </a:pPr>
            <a:r>
              <a:rPr lang="en-CA" dirty="0" smtClean="0"/>
              <a:t>Recall the 2 products that are formed when an acid and a base react:</a:t>
            </a:r>
          </a:p>
          <a:p>
            <a:pPr marL="0" indent="0" algn="ctr">
              <a:buNone/>
            </a:pPr>
            <a:r>
              <a:rPr lang="en-CA" dirty="0" smtClean="0"/>
              <a:t>Acid + Base </a:t>
            </a:r>
            <a:r>
              <a:rPr lang="en-CA" dirty="0" smtClean="0">
                <a:sym typeface="Wingdings" panose="05000000000000000000" pitchFamily="2" charset="2"/>
              </a:rPr>
              <a:t>  ______ + ______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i.e.</a:t>
            </a:r>
          </a:p>
          <a:p>
            <a:pPr marL="0" indent="0" algn="ctr">
              <a:buNone/>
            </a:pPr>
            <a:r>
              <a:rPr lang="en-CA" dirty="0">
                <a:sym typeface="Wingdings" panose="05000000000000000000" pitchFamily="2" charset="2"/>
              </a:rPr>
              <a:t>K</a:t>
            </a:r>
            <a:r>
              <a:rPr lang="en-CA" dirty="0" smtClean="0">
                <a:sym typeface="Wingdings" panose="05000000000000000000" pitchFamily="2" charset="2"/>
              </a:rPr>
              <a:t>OH</a:t>
            </a:r>
            <a:r>
              <a:rPr lang="en-CA" baseline="-25000" dirty="0" smtClean="0"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sym typeface="Wingdings" panose="05000000000000000000" pitchFamily="2" charset="2"/>
              </a:rPr>
              <a:t>)</a:t>
            </a:r>
            <a:r>
              <a:rPr lang="en-CA" dirty="0" smtClean="0">
                <a:sym typeface="Wingdings" panose="05000000000000000000" pitchFamily="2" charset="2"/>
              </a:rPr>
              <a:t>  +  </a:t>
            </a:r>
            <a:r>
              <a:rPr lang="en-CA" dirty="0" err="1" smtClean="0">
                <a:sym typeface="Wingdings" panose="05000000000000000000" pitchFamily="2" charset="2"/>
              </a:rPr>
              <a:t>HBr</a:t>
            </a:r>
            <a:r>
              <a:rPr lang="en-CA" baseline="-25000" dirty="0" smtClean="0"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sym typeface="Wingdings" panose="05000000000000000000" pitchFamily="2" charset="2"/>
              </a:rPr>
              <a:t>)</a:t>
            </a:r>
            <a:r>
              <a:rPr lang="en-CA" dirty="0" smtClean="0">
                <a:sym typeface="Wingdings" panose="05000000000000000000" pitchFamily="2" charset="2"/>
              </a:rPr>
              <a:t>    </a:t>
            </a:r>
            <a:r>
              <a:rPr lang="en-CA" dirty="0" err="1" smtClean="0">
                <a:sym typeface="Wingdings" panose="05000000000000000000" pitchFamily="2" charset="2"/>
              </a:rPr>
              <a:t>KBr</a:t>
            </a:r>
            <a:r>
              <a:rPr lang="en-CA" baseline="-25000" dirty="0" smtClean="0">
                <a:sym typeface="Wingdings" panose="05000000000000000000" pitchFamily="2" charset="2"/>
              </a:rPr>
              <a:t>(</a:t>
            </a:r>
            <a:r>
              <a:rPr lang="en-CA" baseline="-25000" dirty="0" err="1" smtClean="0">
                <a:sym typeface="Wingdings" panose="05000000000000000000" pitchFamily="2" charset="2"/>
              </a:rPr>
              <a:t>aq</a:t>
            </a:r>
            <a:r>
              <a:rPr lang="en-CA" baseline="-25000" dirty="0" smtClean="0">
                <a:sym typeface="Wingdings" panose="05000000000000000000" pitchFamily="2" charset="2"/>
              </a:rPr>
              <a:t>)</a:t>
            </a:r>
            <a:r>
              <a:rPr lang="en-CA" dirty="0" smtClean="0">
                <a:sym typeface="Wingdings" panose="05000000000000000000" pitchFamily="2" charset="2"/>
              </a:rPr>
              <a:t>  +  H</a:t>
            </a:r>
            <a:r>
              <a:rPr lang="en-CA" baseline="-25000" dirty="0" smtClean="0">
                <a:sym typeface="Wingdings" panose="05000000000000000000" pitchFamily="2" charset="2"/>
              </a:rPr>
              <a:t>2</a:t>
            </a:r>
            <a:r>
              <a:rPr lang="en-CA" dirty="0" smtClean="0">
                <a:sym typeface="Wingdings" panose="05000000000000000000" pitchFamily="2" charset="2"/>
              </a:rPr>
              <a:t>O</a:t>
            </a:r>
            <a:r>
              <a:rPr lang="en-CA" baseline="-25000" dirty="0" smtClean="0">
                <a:sym typeface="Wingdings" panose="05000000000000000000" pitchFamily="2" charset="2"/>
              </a:rPr>
              <a:t>(l)</a:t>
            </a:r>
          </a:p>
          <a:p>
            <a:pPr marL="0" indent="0">
              <a:buNone/>
            </a:pPr>
            <a:endParaRPr lang="en-CA" baseline="-25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Salts: </a:t>
            </a:r>
          </a:p>
          <a:p>
            <a:r>
              <a:rPr lang="en-CA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are ionic compounds that completely dissociate in water</a:t>
            </a:r>
          </a:p>
          <a:p>
            <a:r>
              <a:rPr lang="en-CA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water surrounds all anions and </a:t>
            </a:r>
            <a:r>
              <a:rPr lang="en-CA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cations</a:t>
            </a:r>
            <a:endParaRPr lang="en-CA" sz="3200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CA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Can these ions interact with the surrounding water like acids and bases do?</a:t>
            </a:r>
          </a:p>
          <a:p>
            <a:pPr marL="0" indent="0">
              <a:buNone/>
            </a:pPr>
            <a:endParaRPr lang="en-C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01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2762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Hydrolysis of Salts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CA" sz="3400" b="1" dirty="0" smtClean="0"/>
              <a:t>Consider the following salt solutions:</a:t>
            </a:r>
          </a:p>
          <a:p>
            <a:pPr marL="0" indent="0">
              <a:buNone/>
            </a:pPr>
            <a:endParaRPr lang="en-CA" sz="3400" b="1" dirty="0"/>
          </a:p>
          <a:p>
            <a:pPr marL="0" indent="0">
              <a:buNone/>
            </a:pPr>
            <a:r>
              <a:rPr lang="en-CA" sz="3400" b="1" dirty="0" err="1" smtClean="0"/>
              <a:t>NaCl</a:t>
            </a:r>
            <a:r>
              <a:rPr lang="en-CA" sz="3400" b="1" baseline="-25000" dirty="0" smtClean="0"/>
              <a:t>(</a:t>
            </a:r>
            <a:r>
              <a:rPr lang="en-CA" sz="3400" b="1" baseline="-25000" dirty="0" err="1" smtClean="0"/>
              <a:t>aq</a:t>
            </a:r>
            <a:r>
              <a:rPr lang="en-CA" sz="3400" b="1" baseline="-25000" dirty="0" smtClean="0"/>
              <a:t>)</a:t>
            </a:r>
            <a:r>
              <a:rPr lang="en-CA" sz="3400" b="1" dirty="0" smtClean="0"/>
              <a:t>   	pH = 7</a:t>
            </a:r>
          </a:p>
          <a:p>
            <a:pPr marL="0" indent="0">
              <a:buNone/>
            </a:pPr>
            <a:endParaRPr lang="en-CA" sz="3400" b="1" dirty="0"/>
          </a:p>
          <a:p>
            <a:pPr marL="0" indent="0">
              <a:buNone/>
            </a:pPr>
            <a:r>
              <a:rPr lang="en-CA" sz="3400" b="1" dirty="0" smtClean="0"/>
              <a:t>NaNO</a:t>
            </a:r>
            <a:r>
              <a:rPr lang="en-CA" sz="3400" b="1" baseline="-25000" dirty="0" smtClean="0"/>
              <a:t>2(</a:t>
            </a:r>
            <a:r>
              <a:rPr lang="en-CA" sz="3400" b="1" baseline="-25000" dirty="0" err="1" smtClean="0"/>
              <a:t>aq</a:t>
            </a:r>
            <a:r>
              <a:rPr lang="en-CA" sz="3400" b="1" baseline="-25000" dirty="0" smtClean="0"/>
              <a:t>)</a:t>
            </a:r>
            <a:r>
              <a:rPr lang="en-CA" sz="3400" b="1" dirty="0" smtClean="0"/>
              <a:t> 	pH &gt; 7</a:t>
            </a:r>
          </a:p>
          <a:p>
            <a:pPr marL="0" indent="0">
              <a:buNone/>
            </a:pPr>
            <a:endParaRPr lang="en-CA" sz="3400" b="1" dirty="0"/>
          </a:p>
          <a:p>
            <a:pPr marL="0" indent="0">
              <a:buNone/>
            </a:pPr>
            <a:r>
              <a:rPr lang="en-CA" sz="3400" b="1" dirty="0" smtClean="0"/>
              <a:t>NH</a:t>
            </a:r>
            <a:r>
              <a:rPr lang="en-CA" sz="3400" b="1" baseline="-25000" dirty="0" smtClean="0"/>
              <a:t>4</a:t>
            </a:r>
            <a:r>
              <a:rPr lang="en-CA" sz="3400" b="1" dirty="0" smtClean="0"/>
              <a:t>Cl</a:t>
            </a:r>
            <a:r>
              <a:rPr lang="en-CA" sz="3400" b="1" baseline="-25000" dirty="0" smtClean="0"/>
              <a:t>(</a:t>
            </a:r>
            <a:r>
              <a:rPr lang="en-CA" sz="3400" b="1" baseline="-25000" dirty="0" err="1" smtClean="0"/>
              <a:t>aq</a:t>
            </a:r>
            <a:r>
              <a:rPr lang="en-CA" sz="3400" b="1" baseline="-25000" dirty="0" smtClean="0"/>
              <a:t>)</a:t>
            </a:r>
            <a:r>
              <a:rPr lang="en-CA" sz="3400" b="1" dirty="0" smtClean="0"/>
              <a:t> 	pH &lt; 7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sz="3500" b="1" dirty="0" smtClean="0">
                <a:solidFill>
                  <a:srgbClr val="FF0000"/>
                </a:solidFill>
              </a:rPr>
              <a:t>Conclusion: </a:t>
            </a:r>
          </a:p>
          <a:p>
            <a:r>
              <a:rPr lang="en-CA" sz="3500" b="1" dirty="0" smtClean="0">
                <a:solidFill>
                  <a:srgbClr val="FF0000"/>
                </a:solidFill>
              </a:rPr>
              <a:t>something in the NaNO</a:t>
            </a:r>
            <a:r>
              <a:rPr lang="en-CA" sz="3500" b="1" baseline="-25000" dirty="0" smtClean="0">
                <a:solidFill>
                  <a:srgbClr val="FF0000"/>
                </a:solidFill>
              </a:rPr>
              <a:t>2</a:t>
            </a:r>
            <a:r>
              <a:rPr lang="en-CA" sz="3500" b="1" dirty="0" smtClean="0">
                <a:solidFill>
                  <a:srgbClr val="FF0000"/>
                </a:solidFill>
              </a:rPr>
              <a:t> solution is accepting H</a:t>
            </a:r>
            <a:r>
              <a:rPr lang="en-CA" sz="3500" b="1" baseline="30000" dirty="0" smtClean="0">
                <a:solidFill>
                  <a:srgbClr val="FF0000"/>
                </a:solidFill>
              </a:rPr>
              <a:t>+</a:t>
            </a:r>
            <a:r>
              <a:rPr lang="en-CA" sz="3500" b="1" dirty="0" smtClean="0">
                <a:solidFill>
                  <a:srgbClr val="FF0000"/>
                </a:solidFill>
              </a:rPr>
              <a:t> from H</a:t>
            </a:r>
            <a:r>
              <a:rPr lang="en-CA" sz="3500" b="1" baseline="-25000" dirty="0" smtClean="0">
                <a:solidFill>
                  <a:srgbClr val="FF0000"/>
                </a:solidFill>
              </a:rPr>
              <a:t>2</a:t>
            </a:r>
            <a:r>
              <a:rPr lang="en-CA" sz="3500" b="1" dirty="0" smtClean="0">
                <a:solidFill>
                  <a:srgbClr val="FF0000"/>
                </a:solidFill>
              </a:rPr>
              <a:t>O to produce OH</a:t>
            </a:r>
            <a:r>
              <a:rPr lang="en-CA" sz="3500" b="1" baseline="30000" dirty="0" smtClean="0">
                <a:solidFill>
                  <a:srgbClr val="FF0000"/>
                </a:solidFill>
              </a:rPr>
              <a:t>-</a:t>
            </a:r>
            <a:r>
              <a:rPr lang="en-CA" sz="35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CA" sz="3500" b="1" dirty="0" smtClean="0">
                <a:solidFill>
                  <a:srgbClr val="FF0000"/>
                </a:solidFill>
              </a:rPr>
              <a:t>something in the NH</a:t>
            </a:r>
            <a:r>
              <a:rPr lang="en-CA" sz="3500" b="1" baseline="-25000" dirty="0" smtClean="0">
                <a:solidFill>
                  <a:srgbClr val="FF0000"/>
                </a:solidFill>
              </a:rPr>
              <a:t>4</a:t>
            </a:r>
            <a:r>
              <a:rPr lang="en-CA" sz="3500" b="1" dirty="0" smtClean="0">
                <a:solidFill>
                  <a:srgbClr val="FF0000"/>
                </a:solidFill>
              </a:rPr>
              <a:t>Cl solution is donating H</a:t>
            </a:r>
            <a:r>
              <a:rPr lang="en-CA" sz="3500" b="1" baseline="30000" dirty="0" smtClean="0">
                <a:solidFill>
                  <a:srgbClr val="FF0000"/>
                </a:solidFill>
              </a:rPr>
              <a:t>+</a:t>
            </a:r>
            <a:r>
              <a:rPr lang="en-CA" sz="3500" b="1" dirty="0" smtClean="0">
                <a:solidFill>
                  <a:srgbClr val="FF0000"/>
                </a:solidFill>
              </a:rPr>
              <a:t> to H</a:t>
            </a:r>
            <a:r>
              <a:rPr lang="en-CA" sz="3500" b="1" baseline="-25000" dirty="0" smtClean="0">
                <a:solidFill>
                  <a:srgbClr val="FF0000"/>
                </a:solidFill>
              </a:rPr>
              <a:t>2</a:t>
            </a:r>
            <a:r>
              <a:rPr lang="en-CA" sz="3500" b="1" dirty="0" smtClean="0">
                <a:solidFill>
                  <a:srgbClr val="FF0000"/>
                </a:solidFill>
              </a:rPr>
              <a:t>O to produce H</a:t>
            </a:r>
            <a:r>
              <a:rPr lang="en-CA" sz="3500" b="1" baseline="-25000" dirty="0" smtClean="0">
                <a:solidFill>
                  <a:srgbClr val="FF0000"/>
                </a:solidFill>
              </a:rPr>
              <a:t>3</a:t>
            </a:r>
            <a:r>
              <a:rPr lang="en-CA" sz="3500" b="1" dirty="0" smtClean="0">
                <a:solidFill>
                  <a:srgbClr val="FF0000"/>
                </a:solidFill>
              </a:rPr>
              <a:t>O</a:t>
            </a:r>
            <a:r>
              <a:rPr lang="en-CA" sz="3500" b="1" baseline="30000" dirty="0" smtClean="0">
                <a:solidFill>
                  <a:srgbClr val="FF0000"/>
                </a:solidFill>
              </a:rPr>
              <a:t>+</a:t>
            </a:r>
            <a:endParaRPr lang="en-CA" sz="3500" b="1" dirty="0" smtClean="0">
              <a:solidFill>
                <a:srgbClr val="FF0000"/>
              </a:solidFill>
            </a:endParaRPr>
          </a:p>
          <a:p>
            <a:r>
              <a:rPr lang="en-CA" sz="3500" b="1" dirty="0" smtClean="0">
                <a:solidFill>
                  <a:srgbClr val="FF0000"/>
                </a:solidFill>
              </a:rPr>
              <a:t>nothing is donating/accepting H</a:t>
            </a:r>
            <a:r>
              <a:rPr lang="en-CA" sz="3500" b="1" baseline="30000" dirty="0" smtClean="0">
                <a:solidFill>
                  <a:srgbClr val="FF0000"/>
                </a:solidFill>
              </a:rPr>
              <a:t>+</a:t>
            </a:r>
            <a:r>
              <a:rPr lang="en-CA" sz="3500" b="1" dirty="0" smtClean="0">
                <a:solidFill>
                  <a:srgbClr val="FF0000"/>
                </a:solidFill>
              </a:rPr>
              <a:t> in the </a:t>
            </a:r>
            <a:r>
              <a:rPr lang="en-CA" sz="3500" b="1" dirty="0" err="1" smtClean="0">
                <a:solidFill>
                  <a:srgbClr val="FF0000"/>
                </a:solidFill>
              </a:rPr>
              <a:t>NaCl</a:t>
            </a:r>
            <a:r>
              <a:rPr lang="en-CA" sz="3500" b="1" dirty="0" smtClean="0">
                <a:solidFill>
                  <a:srgbClr val="FF0000"/>
                </a:solidFill>
              </a:rPr>
              <a:t> solution. </a:t>
            </a:r>
            <a:endParaRPr lang="en-CA" sz="3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4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Consider the basic nature of NaNO</a:t>
            </a:r>
            <a:r>
              <a:rPr lang="en-CA" b="1" baseline="-25000" dirty="0" smtClean="0"/>
              <a:t>2</a:t>
            </a:r>
            <a:r>
              <a:rPr lang="en-CA" b="1" dirty="0" smtClean="0"/>
              <a:t> and the criteria to be a base.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What part of NaNO</a:t>
            </a:r>
            <a:r>
              <a:rPr lang="en-CA" b="1" baseline="-25000" dirty="0" smtClean="0"/>
              <a:t>2</a:t>
            </a:r>
            <a:r>
              <a:rPr lang="en-CA" b="1" dirty="0" smtClean="0"/>
              <a:t> is acting as a base?</a:t>
            </a:r>
          </a:p>
          <a:p>
            <a:r>
              <a:rPr lang="en-CA" b="1" dirty="0" smtClean="0"/>
              <a:t>Write the ionization reaction that represents this.</a:t>
            </a:r>
          </a:p>
          <a:p>
            <a:r>
              <a:rPr lang="en-CA" b="1" dirty="0" smtClean="0"/>
              <a:t>What is the K</a:t>
            </a:r>
            <a:r>
              <a:rPr lang="en-CA" b="1" baseline="-25000" dirty="0" smtClean="0"/>
              <a:t>b</a:t>
            </a:r>
            <a:r>
              <a:rPr lang="en-CA" b="1" dirty="0" smtClean="0"/>
              <a:t> for NO</a:t>
            </a:r>
            <a:r>
              <a:rPr lang="en-CA" b="1" baseline="-25000" dirty="0" smtClean="0"/>
              <a:t>2</a:t>
            </a:r>
            <a:r>
              <a:rPr lang="en-CA" b="1" baseline="30000" dirty="0" smtClean="0"/>
              <a:t>-</a:t>
            </a:r>
            <a:r>
              <a:rPr lang="en-CA" b="1" dirty="0" smtClean="0"/>
              <a:t>?</a:t>
            </a:r>
          </a:p>
          <a:p>
            <a:r>
              <a:rPr lang="en-CA" b="1" dirty="0" smtClean="0"/>
              <a:t>What is the pH of a 0.10M solution of NaNO</a:t>
            </a:r>
            <a:r>
              <a:rPr lang="en-CA" b="1" baseline="-25000" dirty="0" smtClean="0"/>
              <a:t>2</a:t>
            </a:r>
            <a:r>
              <a:rPr lang="en-CA" b="1" dirty="0" smtClean="0"/>
              <a:t>?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171191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Consider the acidic nature of NH</a:t>
            </a:r>
            <a:r>
              <a:rPr lang="en-CA" b="1" baseline="-25000" dirty="0" smtClean="0"/>
              <a:t>4</a:t>
            </a:r>
            <a:r>
              <a:rPr lang="en-CA" b="1" dirty="0" smtClean="0"/>
              <a:t>Cl and the criteria to be an acid.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What part of NH</a:t>
            </a:r>
            <a:r>
              <a:rPr lang="en-CA" b="1" baseline="-25000" dirty="0" smtClean="0"/>
              <a:t>4</a:t>
            </a:r>
            <a:r>
              <a:rPr lang="en-CA" b="1" dirty="0" smtClean="0"/>
              <a:t>Cl</a:t>
            </a:r>
            <a:r>
              <a:rPr lang="en-CA" b="1" baseline="-25000" dirty="0" smtClean="0"/>
              <a:t> is</a:t>
            </a:r>
            <a:r>
              <a:rPr lang="en-CA" b="1" dirty="0" smtClean="0"/>
              <a:t> acting as an acid?</a:t>
            </a:r>
          </a:p>
          <a:p>
            <a:r>
              <a:rPr lang="en-CA" b="1" dirty="0" smtClean="0"/>
              <a:t>Write the ionization reaction that represents this.</a:t>
            </a:r>
          </a:p>
          <a:p>
            <a:r>
              <a:rPr lang="en-CA" b="1" dirty="0" smtClean="0"/>
              <a:t>What is </a:t>
            </a:r>
            <a:r>
              <a:rPr lang="en-CA" b="1" dirty="0" err="1" smtClean="0"/>
              <a:t>K</a:t>
            </a:r>
            <a:r>
              <a:rPr lang="en-CA" b="1" baseline="-25000" dirty="0" err="1" smtClean="0"/>
              <a:t>a</a:t>
            </a:r>
            <a:r>
              <a:rPr lang="en-CA" b="1" dirty="0" smtClean="0"/>
              <a:t> for NH</a:t>
            </a:r>
            <a:r>
              <a:rPr lang="en-CA" b="1" baseline="-25000" dirty="0" smtClean="0"/>
              <a:t>4</a:t>
            </a:r>
            <a:r>
              <a:rPr lang="en-CA" b="1" baseline="30000" dirty="0" smtClean="0"/>
              <a:t>+</a:t>
            </a:r>
            <a:r>
              <a:rPr lang="en-CA" b="1" dirty="0" smtClean="0"/>
              <a:t>?</a:t>
            </a:r>
          </a:p>
          <a:p>
            <a:r>
              <a:rPr lang="en-CA" b="1" dirty="0" smtClean="0"/>
              <a:t>What is the pH of a 0.25M NH</a:t>
            </a:r>
            <a:r>
              <a:rPr lang="en-CA" b="1" baseline="-25000" dirty="0" smtClean="0"/>
              <a:t>4</a:t>
            </a:r>
            <a:r>
              <a:rPr lang="en-CA" b="1" dirty="0" smtClean="0"/>
              <a:t>Cl solution?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4982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Consider the neutral nature of </a:t>
            </a:r>
            <a:r>
              <a:rPr lang="en-CA" b="1" dirty="0" err="1" smtClean="0"/>
              <a:t>NaCl</a:t>
            </a:r>
            <a:r>
              <a:rPr lang="en-CA" b="1" dirty="0" smtClean="0"/>
              <a:t>. Why are Na</a:t>
            </a:r>
            <a:r>
              <a:rPr lang="en-CA" b="1" baseline="30000" dirty="0" smtClean="0"/>
              <a:t>+</a:t>
            </a:r>
            <a:r>
              <a:rPr lang="en-CA" b="1" dirty="0" smtClean="0"/>
              <a:t> or Cl</a:t>
            </a:r>
            <a:r>
              <a:rPr lang="en-CA" b="1" baseline="30000" dirty="0" smtClean="0"/>
              <a:t>-</a:t>
            </a:r>
            <a:r>
              <a:rPr lang="en-CA" b="1" dirty="0" smtClean="0"/>
              <a:t> unable to interact with water that surrounds them?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055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Hydrolysis of Salts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When anions or </a:t>
            </a:r>
            <a:r>
              <a:rPr lang="en-CA" sz="3200" b="1" dirty="0" err="1" smtClean="0"/>
              <a:t>cations</a:t>
            </a:r>
            <a:r>
              <a:rPr lang="en-CA" sz="3200" b="1" dirty="0" smtClean="0"/>
              <a:t> or BOTH in a salt solution interact with the water that surrounds them to produce acidic or basic solutions.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32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385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Cooper Black</vt:lpstr>
      <vt:lpstr>Wingdings</vt:lpstr>
      <vt:lpstr>Office Theme</vt:lpstr>
      <vt:lpstr>Hydrolysis of Salts</vt:lpstr>
      <vt:lpstr>What we know so far….</vt:lpstr>
      <vt:lpstr>Why &gt; 10-14?</vt:lpstr>
      <vt:lpstr>Salts</vt:lpstr>
      <vt:lpstr>Hydrolysis of Salts</vt:lpstr>
      <vt:lpstr>Consider the basic nature of NaNO2 and the criteria to be a base.</vt:lpstr>
      <vt:lpstr>Consider the acidic nature of NH4Cl and the criteria to be an acid.</vt:lpstr>
      <vt:lpstr>Consider the neutral nature of NaCl. Why are Na+ or Cl- unable to interact with water that surrounds them?</vt:lpstr>
      <vt:lpstr>Hydrolysis of Salts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Hydrolysis of Salts</dc:title>
  <dc:creator>Darlene Wall [Staff]</dc:creator>
  <cp:lastModifiedBy>Ken Wall</cp:lastModifiedBy>
  <cp:revision>26</cp:revision>
  <dcterms:created xsi:type="dcterms:W3CDTF">2015-11-30T18:20:39Z</dcterms:created>
  <dcterms:modified xsi:type="dcterms:W3CDTF">2016-09-02T15:23:48Z</dcterms:modified>
</cp:coreProperties>
</file>