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3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62" r:id="rId17"/>
    <p:sldId id="273" r:id="rId18"/>
    <p:sldId id="274" r:id="rId19"/>
    <p:sldId id="275" r:id="rId20"/>
    <p:sldId id="276" r:id="rId21"/>
    <p:sldId id="264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32D07-4504-4A89-B88E-DC26C59E4925}" type="datetimeFigureOut">
              <a:rPr lang="en-CA" smtClean="0"/>
              <a:t>13/01/2017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49B85-BAD3-41E8-9A61-C078D25AA1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1186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32D07-4504-4A89-B88E-DC26C59E4925}" type="datetimeFigureOut">
              <a:rPr lang="en-CA" smtClean="0"/>
              <a:t>13/01/2017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49B85-BAD3-41E8-9A61-C078D25AA1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5603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32D07-4504-4A89-B88E-DC26C59E4925}" type="datetimeFigureOut">
              <a:rPr lang="en-CA" smtClean="0"/>
              <a:t>13/01/2017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49B85-BAD3-41E8-9A61-C078D25AA1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3154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32D07-4504-4A89-B88E-DC26C59E4925}" type="datetimeFigureOut">
              <a:rPr lang="en-CA" smtClean="0"/>
              <a:t>13/01/2017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49B85-BAD3-41E8-9A61-C078D25AA1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6444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32D07-4504-4A89-B88E-DC26C59E4925}" type="datetimeFigureOut">
              <a:rPr lang="en-CA" smtClean="0"/>
              <a:t>13/01/2017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49B85-BAD3-41E8-9A61-C078D25AA1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5447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32D07-4504-4A89-B88E-DC26C59E4925}" type="datetimeFigureOut">
              <a:rPr lang="en-CA" smtClean="0"/>
              <a:t>13/01/2017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49B85-BAD3-41E8-9A61-C078D25AA1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9152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32D07-4504-4A89-B88E-DC26C59E4925}" type="datetimeFigureOut">
              <a:rPr lang="en-CA" smtClean="0"/>
              <a:t>13/01/2017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49B85-BAD3-41E8-9A61-C078D25AA1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6059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32D07-4504-4A89-B88E-DC26C59E4925}" type="datetimeFigureOut">
              <a:rPr lang="en-CA" smtClean="0"/>
              <a:t>13/01/2017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49B85-BAD3-41E8-9A61-C078D25AA1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4447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32D07-4504-4A89-B88E-DC26C59E4925}" type="datetimeFigureOut">
              <a:rPr lang="en-CA" smtClean="0"/>
              <a:t>13/01/2017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49B85-BAD3-41E8-9A61-C078D25AA1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2543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32D07-4504-4A89-B88E-DC26C59E4925}" type="datetimeFigureOut">
              <a:rPr lang="en-CA" smtClean="0"/>
              <a:t>13/01/2017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49B85-BAD3-41E8-9A61-C078D25AA1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6049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32D07-4504-4A89-B88E-DC26C59E4925}" type="datetimeFigureOut">
              <a:rPr lang="en-CA" smtClean="0"/>
              <a:t>13/01/2017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49B85-BAD3-41E8-9A61-C078D25AA1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062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32D07-4504-4A89-B88E-DC26C59E4925}" type="datetimeFigureOut">
              <a:rPr lang="en-CA" smtClean="0"/>
              <a:t>13/01/2017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49B85-BAD3-41E8-9A61-C078D25AA11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25667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en.wikipedia.org/wiki/File:GC_DNA_base_pair.sv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b="1" u="sng" dirty="0">
                <a:solidFill>
                  <a:srgbClr val="0070C0"/>
                </a:solidFill>
              </a:rPr>
              <a:t>Intermolecular Forces</a:t>
            </a:r>
            <a:r>
              <a:rPr lang="en-CA" b="1" dirty="0">
                <a:solidFill>
                  <a:srgbClr val="0070C0"/>
                </a:solidFill>
              </a:rPr>
              <a:t/>
            </a:r>
            <a:br>
              <a:rPr lang="en-CA" b="1" dirty="0">
                <a:solidFill>
                  <a:srgbClr val="0070C0"/>
                </a:solidFill>
              </a:rPr>
            </a:br>
            <a:r>
              <a:rPr lang="en-CA" b="1" dirty="0">
                <a:solidFill>
                  <a:srgbClr val="0070C0"/>
                </a:solidFill>
              </a:rPr>
              <a:t/>
            </a:r>
            <a:br>
              <a:rPr lang="en-CA" b="1" dirty="0">
                <a:solidFill>
                  <a:srgbClr val="0070C0"/>
                </a:solidFill>
              </a:rPr>
            </a:br>
            <a:endParaRPr lang="en-CA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u="sng" dirty="0" smtClean="0">
                <a:solidFill>
                  <a:srgbClr val="FF0000"/>
                </a:solidFill>
              </a:rPr>
              <a:t>aka</a:t>
            </a:r>
            <a:r>
              <a:rPr lang="en-CA" sz="4400" dirty="0" smtClean="0">
                <a:solidFill>
                  <a:srgbClr val="FF0000"/>
                </a:solidFill>
              </a:rPr>
              <a:t/>
            </a:r>
            <a:br>
              <a:rPr lang="en-CA" sz="4400" dirty="0" smtClean="0">
                <a:solidFill>
                  <a:srgbClr val="FF0000"/>
                </a:solidFill>
              </a:rPr>
            </a:br>
            <a:r>
              <a:rPr lang="en-US" sz="4400" u="sng" dirty="0" err="1" smtClean="0">
                <a:solidFill>
                  <a:srgbClr val="FF0000"/>
                </a:solidFill>
              </a:rPr>
              <a:t>VanderWaals</a:t>
            </a:r>
            <a:r>
              <a:rPr lang="en-US" sz="4400" u="sng" dirty="0" smtClean="0">
                <a:solidFill>
                  <a:srgbClr val="FF0000"/>
                </a:solidFill>
              </a:rPr>
              <a:t> Forces</a:t>
            </a:r>
            <a:endParaRPr lang="en-CA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04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 smtClean="0">
                <a:solidFill>
                  <a:schemeClr val="accent1"/>
                </a:solidFill>
              </a:rPr>
              <a:t>Which has the stronger London force in each pair?</a:t>
            </a:r>
            <a:endParaRPr lang="en-CA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CA" dirty="0" smtClean="0"/>
              <a:t>CO</a:t>
            </a:r>
            <a:r>
              <a:rPr lang="en-CA" baseline="-25000" dirty="0" smtClean="0"/>
              <a:t>2</a:t>
            </a:r>
            <a:r>
              <a:rPr lang="en-CA" dirty="0" smtClean="0"/>
              <a:t> or CS</a:t>
            </a:r>
            <a:r>
              <a:rPr lang="en-CA" baseline="-25000" dirty="0" smtClean="0"/>
              <a:t>2</a:t>
            </a:r>
            <a:endParaRPr lang="en-CA" dirty="0" smtClean="0"/>
          </a:p>
          <a:p>
            <a:pPr marL="514350" indent="-514350">
              <a:buAutoNum type="arabicParenR"/>
            </a:pPr>
            <a:endParaRPr lang="en-CA" dirty="0"/>
          </a:p>
          <a:p>
            <a:pPr marL="514350" indent="-514350">
              <a:buAutoNum type="arabicParenR"/>
            </a:pPr>
            <a:r>
              <a:rPr lang="en-CA" dirty="0" smtClean="0"/>
              <a:t>I</a:t>
            </a:r>
            <a:r>
              <a:rPr lang="en-CA" baseline="-25000" dirty="0" smtClean="0"/>
              <a:t>2</a:t>
            </a:r>
            <a:r>
              <a:rPr lang="en-CA" dirty="0" smtClean="0"/>
              <a:t> or F</a:t>
            </a:r>
            <a:r>
              <a:rPr lang="en-CA" baseline="-25000" dirty="0" smtClean="0"/>
              <a:t>2</a:t>
            </a:r>
          </a:p>
          <a:p>
            <a:pPr marL="514350" indent="-514350">
              <a:buAutoNum type="arabicParenR"/>
            </a:pPr>
            <a:endParaRPr lang="en-CA" baseline="-25000" dirty="0"/>
          </a:p>
          <a:p>
            <a:pPr marL="514350" indent="-514350">
              <a:buAutoNum type="arabicParenR"/>
            </a:pPr>
            <a:r>
              <a:rPr lang="en-CA" dirty="0" smtClean="0"/>
              <a:t>PH</a:t>
            </a:r>
            <a:r>
              <a:rPr lang="en-CA" baseline="-25000" dirty="0" smtClean="0"/>
              <a:t>3</a:t>
            </a:r>
            <a:r>
              <a:rPr lang="en-CA" dirty="0" smtClean="0"/>
              <a:t> or NF</a:t>
            </a:r>
            <a:r>
              <a:rPr lang="en-CA" baseline="-25000" dirty="0" smtClean="0"/>
              <a:t>3</a:t>
            </a:r>
            <a:endParaRPr lang="en-CA" dirty="0" smtClean="0"/>
          </a:p>
          <a:p>
            <a:pPr marL="514350" indent="-514350">
              <a:buAutoNum type="arabicParenR"/>
            </a:pPr>
            <a:endParaRPr lang="en-CA" dirty="0"/>
          </a:p>
          <a:p>
            <a:pPr marL="514350" indent="-514350">
              <a:buAutoNum type="arabicParenR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15970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0266"/>
          </a:xfrm>
        </p:spPr>
        <p:txBody>
          <a:bodyPr>
            <a:normAutofit fontScale="90000"/>
          </a:bodyPr>
          <a:lstStyle/>
          <a:p>
            <a:r>
              <a:rPr lang="en-CA" b="1" dirty="0" smtClean="0">
                <a:solidFill>
                  <a:schemeClr val="accent1"/>
                </a:solidFill>
              </a:rPr>
              <a:t>Two factors influence the strength of the IMF acting between molecules of a substance and therefore its boiling point</a:t>
            </a:r>
            <a:endParaRPr lang="en-CA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359" y="2924944"/>
            <a:ext cx="8229600" cy="3805883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/>
              <a:t>The 2 factors to consider are:</a:t>
            </a:r>
          </a:p>
          <a:p>
            <a:pPr marL="514350" indent="-514350">
              <a:buAutoNum type="arabicParenR"/>
            </a:pPr>
            <a:r>
              <a:rPr lang="en-CA" dirty="0" smtClean="0"/>
              <a:t>The polarity of the molecule</a:t>
            </a:r>
          </a:p>
          <a:p>
            <a:pPr marL="514350" indent="-514350">
              <a:buAutoNum type="arabicParenR"/>
            </a:pPr>
            <a:r>
              <a:rPr lang="en-CA" dirty="0" smtClean="0"/>
              <a:t>The total number of electrons in the molecule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971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en-CA" b="1" dirty="0">
                <a:solidFill>
                  <a:schemeClr val="accent1"/>
                </a:solidFill>
              </a:rPr>
              <a:t>We can </a:t>
            </a:r>
            <a:r>
              <a:rPr lang="en-CA" b="1" dirty="0" smtClean="0">
                <a:solidFill>
                  <a:schemeClr val="accent1"/>
                </a:solidFill>
              </a:rPr>
              <a:t>predict/compare the relative boiling </a:t>
            </a:r>
            <a:r>
              <a:rPr lang="en-CA" b="1" dirty="0">
                <a:solidFill>
                  <a:schemeClr val="accent1"/>
                </a:solidFill>
              </a:rPr>
              <a:t>points of </a:t>
            </a:r>
            <a:r>
              <a:rPr lang="en-CA" b="1" dirty="0" smtClean="0">
                <a:solidFill>
                  <a:schemeClr val="accent1"/>
                </a:solidFill>
              </a:rPr>
              <a:t>two molecules as long as:</a:t>
            </a:r>
            <a:endParaRPr lang="en-CA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525963"/>
          </a:xfrm>
        </p:spPr>
        <p:txBody>
          <a:bodyPr/>
          <a:lstStyle/>
          <a:p>
            <a:r>
              <a:rPr lang="en-CA" dirty="0" smtClean="0"/>
              <a:t>The two molecules have the same number of electrons 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			OR</a:t>
            </a:r>
          </a:p>
          <a:p>
            <a:r>
              <a:rPr lang="en-CA" dirty="0" smtClean="0"/>
              <a:t>The two molecules have the same polarity</a:t>
            </a:r>
          </a:p>
          <a:p>
            <a:pPr marL="0" indent="0">
              <a:buNone/>
            </a:pPr>
            <a:r>
              <a:rPr lang="en-CA" dirty="0" smtClean="0"/>
              <a:t>				OR</a:t>
            </a:r>
          </a:p>
          <a:p>
            <a:r>
              <a:rPr lang="en-CA" dirty="0" smtClean="0"/>
              <a:t>Both factors are influencing the </a:t>
            </a:r>
            <a:r>
              <a:rPr lang="en-CA" dirty="0" err="1" smtClean="0"/>
              <a:t>bpt</a:t>
            </a:r>
            <a:r>
              <a:rPr lang="en-CA" dirty="0" smtClean="0"/>
              <a:t> in the same way (i.e. not opposing each other)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32169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 smtClean="0">
                <a:solidFill>
                  <a:schemeClr val="accent1"/>
                </a:solidFill>
              </a:rPr>
              <a:t>Which has the higher </a:t>
            </a:r>
            <a:r>
              <a:rPr lang="en-CA" b="1" dirty="0" err="1" smtClean="0">
                <a:solidFill>
                  <a:schemeClr val="accent1"/>
                </a:solidFill>
              </a:rPr>
              <a:t>bpt</a:t>
            </a:r>
            <a:r>
              <a:rPr lang="en-CA" b="1" dirty="0" smtClean="0">
                <a:solidFill>
                  <a:schemeClr val="accent1"/>
                </a:solidFill>
              </a:rPr>
              <a:t> in each pair?</a:t>
            </a:r>
            <a:endParaRPr lang="en-CA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CA" dirty="0" smtClean="0"/>
              <a:t>H</a:t>
            </a:r>
            <a:r>
              <a:rPr lang="en-CA" baseline="-25000" dirty="0" smtClean="0"/>
              <a:t>2</a:t>
            </a:r>
            <a:r>
              <a:rPr lang="en-CA" dirty="0" smtClean="0"/>
              <a:t> or F</a:t>
            </a:r>
            <a:r>
              <a:rPr lang="en-CA" baseline="-25000" dirty="0" smtClean="0"/>
              <a:t>2</a:t>
            </a:r>
            <a:endParaRPr lang="en-CA" dirty="0" smtClean="0"/>
          </a:p>
          <a:p>
            <a:pPr marL="514350" indent="-514350">
              <a:buAutoNum type="arabicParenR"/>
            </a:pPr>
            <a:endParaRPr lang="en-CA" dirty="0"/>
          </a:p>
          <a:p>
            <a:pPr marL="514350" indent="-514350">
              <a:buAutoNum type="arabicParenR"/>
            </a:pPr>
            <a:r>
              <a:rPr lang="en-CA" dirty="0" smtClean="0"/>
              <a:t>Br</a:t>
            </a:r>
            <a:r>
              <a:rPr lang="en-CA" baseline="-25000" dirty="0" smtClean="0"/>
              <a:t>2</a:t>
            </a:r>
            <a:r>
              <a:rPr lang="en-CA" dirty="0" smtClean="0"/>
              <a:t> or </a:t>
            </a:r>
            <a:r>
              <a:rPr lang="en-CA" dirty="0" err="1"/>
              <a:t>I</a:t>
            </a:r>
            <a:r>
              <a:rPr lang="en-CA" dirty="0" err="1" smtClean="0"/>
              <a:t>Cl</a:t>
            </a:r>
            <a:endParaRPr lang="en-CA" dirty="0" smtClean="0"/>
          </a:p>
          <a:p>
            <a:pPr marL="514350" indent="-514350">
              <a:buAutoNum type="arabicParenR"/>
            </a:pPr>
            <a:endParaRPr lang="en-CA" dirty="0"/>
          </a:p>
          <a:p>
            <a:pPr marL="514350" indent="-514350">
              <a:buAutoNum type="arabicParenR"/>
            </a:pPr>
            <a:r>
              <a:rPr lang="en-CA" dirty="0" smtClean="0"/>
              <a:t>CO</a:t>
            </a:r>
            <a:r>
              <a:rPr lang="en-CA" baseline="-25000" dirty="0" smtClean="0"/>
              <a:t>2</a:t>
            </a:r>
            <a:r>
              <a:rPr lang="en-CA" dirty="0" smtClean="0"/>
              <a:t> or CS</a:t>
            </a:r>
            <a:r>
              <a:rPr lang="en-CA" baseline="-25000" dirty="0" smtClean="0"/>
              <a:t>2</a:t>
            </a:r>
            <a:endParaRPr lang="en-CA" dirty="0" smtClean="0"/>
          </a:p>
          <a:p>
            <a:pPr marL="514350" indent="-514350">
              <a:buAutoNum type="arabicParenR"/>
            </a:pPr>
            <a:endParaRPr lang="en-CA" dirty="0"/>
          </a:p>
          <a:p>
            <a:pPr marL="514350" indent="-514350">
              <a:buAutoNum type="arabicParenR"/>
            </a:pPr>
            <a:r>
              <a:rPr lang="en-CA" dirty="0" smtClean="0"/>
              <a:t>NF</a:t>
            </a:r>
            <a:r>
              <a:rPr lang="en-CA" baseline="-25000" dirty="0" smtClean="0"/>
              <a:t>3</a:t>
            </a:r>
            <a:r>
              <a:rPr lang="en-CA" dirty="0" smtClean="0"/>
              <a:t> or Cl</a:t>
            </a:r>
            <a:r>
              <a:rPr lang="en-CA" baseline="-25000" dirty="0" smtClean="0"/>
              <a:t>2</a:t>
            </a:r>
            <a:r>
              <a:rPr lang="en-CA" dirty="0" smtClean="0"/>
              <a:t>O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63566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accent1"/>
                </a:solidFill>
              </a:rPr>
              <a:t>Predict the </a:t>
            </a:r>
            <a:r>
              <a:rPr lang="en-CA" b="1" dirty="0" err="1" smtClean="0">
                <a:solidFill>
                  <a:schemeClr val="accent1"/>
                </a:solidFill>
              </a:rPr>
              <a:t>bpt</a:t>
            </a:r>
            <a:r>
              <a:rPr lang="en-CA" b="1" dirty="0" smtClean="0">
                <a:solidFill>
                  <a:schemeClr val="accent1"/>
                </a:solidFill>
              </a:rPr>
              <a:t> of HF given:</a:t>
            </a:r>
            <a:endParaRPr lang="en-CA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 err="1" smtClean="0"/>
              <a:t>Bpt</a:t>
            </a:r>
            <a:r>
              <a:rPr lang="en-CA" dirty="0" smtClean="0"/>
              <a:t> of HI = -34</a:t>
            </a:r>
            <a:r>
              <a:rPr lang="en-CA" baseline="30000" dirty="0" smtClean="0"/>
              <a:t>o</a:t>
            </a:r>
            <a:r>
              <a:rPr lang="en-CA" dirty="0" smtClean="0"/>
              <a:t>C</a:t>
            </a:r>
          </a:p>
          <a:p>
            <a:pPr marL="0" indent="0">
              <a:buNone/>
            </a:pPr>
            <a:r>
              <a:rPr lang="en-CA" dirty="0" err="1"/>
              <a:t>Bpt</a:t>
            </a:r>
            <a:r>
              <a:rPr lang="en-CA" dirty="0"/>
              <a:t> of </a:t>
            </a:r>
            <a:r>
              <a:rPr lang="en-CA" dirty="0" err="1"/>
              <a:t>HBr</a:t>
            </a:r>
            <a:r>
              <a:rPr lang="en-CA" dirty="0"/>
              <a:t> = -</a:t>
            </a:r>
            <a:r>
              <a:rPr lang="en-CA" dirty="0" smtClean="0"/>
              <a:t>66</a:t>
            </a:r>
            <a:r>
              <a:rPr lang="en-CA" baseline="30000" dirty="0" smtClean="0"/>
              <a:t>o</a:t>
            </a:r>
            <a:r>
              <a:rPr lang="en-CA" dirty="0" smtClean="0"/>
              <a:t>C</a:t>
            </a:r>
            <a:endParaRPr lang="en-CA" dirty="0"/>
          </a:p>
          <a:p>
            <a:pPr marL="0" indent="0">
              <a:buNone/>
            </a:pPr>
            <a:r>
              <a:rPr lang="en-CA" dirty="0" err="1"/>
              <a:t>Bpt</a:t>
            </a:r>
            <a:r>
              <a:rPr lang="en-CA" dirty="0"/>
              <a:t> of HCl = -85</a:t>
            </a:r>
            <a:r>
              <a:rPr lang="en-CA" baseline="30000" dirty="0"/>
              <a:t>o</a:t>
            </a:r>
            <a:r>
              <a:rPr lang="en-CA" dirty="0"/>
              <a:t>C</a:t>
            </a:r>
          </a:p>
          <a:p>
            <a:pPr marL="0" indent="0">
              <a:buNone/>
            </a:pPr>
            <a:r>
              <a:rPr lang="en-CA" dirty="0" err="1" smtClean="0"/>
              <a:t>Bpt</a:t>
            </a:r>
            <a:r>
              <a:rPr lang="en-CA" dirty="0" smtClean="0"/>
              <a:t> of HF = ___</a:t>
            </a:r>
            <a:r>
              <a:rPr lang="en-CA" baseline="30000" dirty="0" err="1" smtClean="0"/>
              <a:t>o</a:t>
            </a:r>
            <a:r>
              <a:rPr lang="en-CA" dirty="0" err="1" smtClean="0"/>
              <a:t>C</a:t>
            </a:r>
            <a:endParaRPr lang="en-CA" dirty="0" smtClean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sz="1100" dirty="0" smtClean="0"/>
          </a:p>
          <a:p>
            <a:pPr marL="0" indent="0">
              <a:buNone/>
            </a:pPr>
            <a:r>
              <a:rPr lang="en-CA" sz="1100" smtClean="0"/>
              <a:t>19.5</a:t>
            </a:r>
            <a:endParaRPr lang="en-CA" sz="1100" dirty="0"/>
          </a:p>
          <a:p>
            <a:pPr marL="0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460750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Why is the boiling point of HF so high?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The boiling point of HF is far higher than predicted because it has a special type of IMF at work between its molecules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6319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>
                <a:solidFill>
                  <a:srgbClr val="0070C0"/>
                </a:solidFill>
              </a:rPr>
              <a:t>3</a:t>
            </a:r>
            <a:r>
              <a:rPr lang="en-CA" b="1" dirty="0" smtClean="0">
                <a:solidFill>
                  <a:srgbClr val="0070C0"/>
                </a:solidFill>
              </a:rPr>
              <a:t>) Hydrogen bonding</a:t>
            </a:r>
            <a:endParaRPr lang="en-CA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A special type of dipole-dipole</a:t>
            </a:r>
          </a:p>
          <a:p>
            <a:r>
              <a:rPr lang="en-CA" dirty="0" smtClean="0"/>
              <a:t>Exists between molecules that contain H-O bonds, H-F bonds or H-N bonds</a:t>
            </a:r>
          </a:p>
          <a:p>
            <a:r>
              <a:rPr lang="en-CA" dirty="0" smtClean="0"/>
              <a:t>Stronger than a typical dipole-dipole force  </a:t>
            </a:r>
          </a:p>
          <a:p>
            <a:pPr marL="0" indent="0">
              <a:buNone/>
            </a:pP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84526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 smtClean="0">
                <a:solidFill>
                  <a:schemeClr val="accent1"/>
                </a:solidFill>
              </a:rPr>
              <a:t>What is so special about H-F, H-O and H-N bonds?</a:t>
            </a:r>
            <a:endParaRPr lang="en-CA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CA" dirty="0" smtClean="0"/>
              <a:t>F, O and N are the most electronegative</a:t>
            </a:r>
          </a:p>
          <a:p>
            <a:pPr marL="514350" indent="-514350">
              <a:buAutoNum type="arabicParenR"/>
            </a:pPr>
            <a:r>
              <a:rPr lang="en-CA" dirty="0" smtClean="0"/>
              <a:t>F, O and N have lone pairs of electrons that are confined to a small volume of space compared to the other elements in their family allowing for a high density of negative charge</a:t>
            </a:r>
          </a:p>
          <a:p>
            <a:pPr marL="514350" indent="-514350">
              <a:buAutoNum type="arabicParenR"/>
            </a:pPr>
            <a:r>
              <a:rPr lang="en-CA" dirty="0" smtClean="0"/>
              <a:t>H’s 1 electron is highly attracted to F,O and N leaving H’s proton virtually unprotected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3874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764704"/>
            <a:ext cx="7920880" cy="5688632"/>
          </a:xfrm>
        </p:spPr>
      </p:pic>
    </p:spTree>
    <p:extLst>
      <p:ext uri="{BB962C8B-B14F-4D97-AF65-F5344CB8AC3E}">
        <p14:creationId xmlns:p14="http://schemas.microsoft.com/office/powerpoint/2010/main" val="105830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 smtClean="0">
                <a:solidFill>
                  <a:schemeClr val="accent1"/>
                </a:solidFill>
              </a:rPr>
              <a:t>Which has the stronger Hydrogen bonds?</a:t>
            </a:r>
            <a:endParaRPr lang="en-CA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CA" dirty="0" smtClean="0"/>
              <a:t>H</a:t>
            </a:r>
            <a:r>
              <a:rPr lang="en-CA" baseline="-25000" dirty="0" smtClean="0"/>
              <a:t>2</a:t>
            </a:r>
            <a:r>
              <a:rPr lang="en-CA" dirty="0" smtClean="0"/>
              <a:t>O</a:t>
            </a:r>
            <a:r>
              <a:rPr lang="en-CA" baseline="-25000" dirty="0" smtClean="0"/>
              <a:t> </a:t>
            </a:r>
            <a:r>
              <a:rPr lang="en-CA" dirty="0" smtClean="0"/>
              <a:t>or HF</a:t>
            </a:r>
          </a:p>
          <a:p>
            <a:pPr marL="514350" indent="-514350">
              <a:buAutoNum type="arabicParenR"/>
            </a:pPr>
            <a:endParaRPr lang="en-CA" dirty="0"/>
          </a:p>
          <a:p>
            <a:pPr marL="514350" indent="-514350">
              <a:buAutoNum type="arabicParenR"/>
            </a:pPr>
            <a:r>
              <a:rPr lang="en-CA" dirty="0" smtClean="0"/>
              <a:t>NH</a:t>
            </a:r>
            <a:r>
              <a:rPr lang="en-CA" baseline="-25000" dirty="0" smtClean="0"/>
              <a:t>3</a:t>
            </a:r>
            <a:r>
              <a:rPr lang="en-CA" dirty="0" smtClean="0"/>
              <a:t> or H</a:t>
            </a:r>
            <a:r>
              <a:rPr lang="en-CA" baseline="-25000" dirty="0" smtClean="0"/>
              <a:t>2</a:t>
            </a:r>
            <a:r>
              <a:rPr lang="en-CA" dirty="0" smtClean="0"/>
              <a:t>O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4486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71500" lvl="0" indent="-571500">
              <a:buFont typeface="Arial" pitchFamily="34" charset="0"/>
              <a:buChar char="•"/>
            </a:pPr>
            <a:r>
              <a:rPr lang="en-US" dirty="0"/>
              <a:t>Are the </a:t>
            </a:r>
            <a:r>
              <a:rPr lang="en-US" dirty="0" smtClean="0"/>
              <a:t>forces </a:t>
            </a:r>
            <a:r>
              <a:rPr lang="en-US" dirty="0"/>
              <a:t>of attraction between one molecule and the next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9142" y="2101276"/>
            <a:ext cx="5285715" cy="3523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44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accent1"/>
                </a:solidFill>
              </a:rPr>
              <a:t>Which has the higher </a:t>
            </a:r>
            <a:r>
              <a:rPr lang="en-CA" b="1" dirty="0" err="1" smtClean="0">
                <a:solidFill>
                  <a:schemeClr val="accent1"/>
                </a:solidFill>
              </a:rPr>
              <a:t>bpt</a:t>
            </a:r>
            <a:r>
              <a:rPr lang="en-CA" b="1" dirty="0" smtClean="0">
                <a:solidFill>
                  <a:schemeClr val="accent1"/>
                </a:solidFill>
              </a:rPr>
              <a:t>?</a:t>
            </a:r>
            <a:endParaRPr lang="en-CA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CA" dirty="0" smtClean="0"/>
              <a:t>NH</a:t>
            </a:r>
            <a:r>
              <a:rPr lang="en-CA" baseline="-25000" dirty="0" smtClean="0"/>
              <a:t>3</a:t>
            </a:r>
            <a:r>
              <a:rPr lang="en-CA" dirty="0" smtClean="0"/>
              <a:t> or H</a:t>
            </a:r>
            <a:r>
              <a:rPr lang="en-CA" baseline="-25000" dirty="0" smtClean="0"/>
              <a:t>2</a:t>
            </a:r>
            <a:r>
              <a:rPr lang="en-CA" dirty="0" smtClean="0"/>
              <a:t>O</a:t>
            </a:r>
          </a:p>
          <a:p>
            <a:pPr marL="514350" indent="-514350">
              <a:buAutoNum type="arabicParenR"/>
            </a:pPr>
            <a:endParaRPr lang="en-CA" dirty="0"/>
          </a:p>
          <a:p>
            <a:pPr marL="514350" indent="-514350">
              <a:buAutoNum type="arabicParenR"/>
            </a:pPr>
            <a:r>
              <a:rPr lang="en-CA" dirty="0" smtClean="0"/>
              <a:t>H</a:t>
            </a:r>
            <a:r>
              <a:rPr lang="en-CA" baseline="-25000" dirty="0" smtClean="0"/>
              <a:t>2</a:t>
            </a:r>
            <a:r>
              <a:rPr lang="en-CA" dirty="0" smtClean="0"/>
              <a:t>O or H</a:t>
            </a:r>
            <a:r>
              <a:rPr lang="en-CA" baseline="-25000" dirty="0" smtClean="0"/>
              <a:t>2</a:t>
            </a:r>
            <a:r>
              <a:rPr lang="en-CA" dirty="0" smtClean="0"/>
              <a:t>O</a:t>
            </a:r>
            <a:r>
              <a:rPr lang="en-CA" baseline="-25000" dirty="0" smtClean="0"/>
              <a:t>2</a:t>
            </a:r>
            <a:endParaRPr lang="en-CA" dirty="0" smtClean="0"/>
          </a:p>
          <a:p>
            <a:pPr marL="514350" indent="-514350">
              <a:buAutoNum type="arabicParenR"/>
            </a:pPr>
            <a:endParaRPr lang="en-CA" dirty="0"/>
          </a:p>
          <a:p>
            <a:pPr marL="514350" indent="-514350">
              <a:buAutoNum type="arabicParenR"/>
            </a:pPr>
            <a:r>
              <a:rPr lang="en-CA" dirty="0" smtClean="0"/>
              <a:t>H</a:t>
            </a:r>
            <a:r>
              <a:rPr lang="en-CA" baseline="-25000" dirty="0" smtClean="0"/>
              <a:t>2</a:t>
            </a:r>
            <a:r>
              <a:rPr lang="en-CA" dirty="0" smtClean="0"/>
              <a:t>O or HF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3196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accent1"/>
                </a:solidFill>
              </a:rPr>
              <a:t>Hydrogen bonding in DNA</a:t>
            </a:r>
            <a:endParaRPr lang="en-CA" b="1" dirty="0">
              <a:solidFill>
                <a:schemeClr val="accent1"/>
              </a:solidFill>
            </a:endParaRPr>
          </a:p>
        </p:txBody>
      </p:sp>
      <p:pic>
        <p:nvPicPr>
          <p:cNvPr id="4" name="Content Placeholder 3" descr="http://upload.wikimedia.org/wikipedia/commons/thumb/d/d7/GC_DNA_base_pair.svg/220px-GC_DNA_base_pair.svg.pn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484784"/>
            <a:ext cx="6264696" cy="41044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972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txBody>
          <a:bodyPr>
            <a:noAutofit/>
          </a:bodyPr>
          <a:lstStyle/>
          <a:p>
            <a:pPr lvl="0" algn="l"/>
            <a:r>
              <a:rPr lang="en-US" sz="2400" b="1" dirty="0" smtClean="0"/>
              <a:t>Solids</a:t>
            </a:r>
            <a:r>
              <a:rPr lang="en-US" sz="2400" dirty="0" smtClean="0"/>
              <a:t>: Intermolecular forces hold molecules together in a fixed arrangement 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US" sz="2400" b="1" dirty="0" smtClean="0"/>
              <a:t>Liquids</a:t>
            </a:r>
            <a:r>
              <a:rPr lang="en-US" sz="2400" dirty="0"/>
              <a:t>: Intermolecular forces hold molecules in a less orderly arrangement</a:t>
            </a:r>
            <a:r>
              <a:rPr lang="en-CA" sz="2400" dirty="0"/>
              <a:t/>
            </a:r>
            <a:br>
              <a:rPr lang="en-CA" sz="2400" dirty="0"/>
            </a:br>
            <a:r>
              <a:rPr lang="en-US" sz="2400" b="1" dirty="0"/>
              <a:t>Gases</a:t>
            </a:r>
            <a:r>
              <a:rPr lang="en-US" sz="2400" dirty="0"/>
              <a:t>: </a:t>
            </a:r>
            <a:r>
              <a:rPr lang="en-US" sz="2400" dirty="0" smtClean="0"/>
              <a:t>No </a:t>
            </a:r>
            <a:r>
              <a:rPr lang="en-US" sz="2400" dirty="0"/>
              <a:t>intermolecular forces at work </a:t>
            </a:r>
            <a:r>
              <a:rPr lang="en-US" sz="2400" dirty="0" smtClean="0"/>
              <a:t>between molecules</a:t>
            </a:r>
            <a:r>
              <a:rPr lang="en-CA" sz="3200" dirty="0"/>
              <a:t/>
            </a:r>
            <a:br>
              <a:rPr lang="en-CA" sz="3200" dirty="0"/>
            </a:br>
            <a:endParaRPr lang="en-CA" sz="32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363015"/>
            <a:ext cx="4649431" cy="2690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284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Boiling </a:t>
            </a:r>
            <a:r>
              <a:rPr lang="en-US" b="1" dirty="0" smtClean="0">
                <a:solidFill>
                  <a:srgbClr val="0070C0"/>
                </a:solidFill>
              </a:rPr>
              <a:t>point</a:t>
            </a:r>
            <a:r>
              <a:rPr lang="en-CA" dirty="0">
                <a:solidFill>
                  <a:srgbClr val="0070C0"/>
                </a:solidFill>
              </a:rPr>
              <a:t/>
            </a:r>
            <a:br>
              <a:rPr lang="en-CA" dirty="0">
                <a:solidFill>
                  <a:srgbClr val="0070C0"/>
                </a:solidFill>
              </a:rPr>
            </a:br>
            <a:endParaRPr lang="en-CA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the temperature at which a liquid turns into a gas</a:t>
            </a:r>
            <a:endParaRPr lang="en-CA" dirty="0"/>
          </a:p>
          <a:p>
            <a:pPr lvl="0"/>
            <a:r>
              <a:rPr lang="en-US" dirty="0"/>
              <a:t>the heat required to boil a substance is used to break the intermolecular forces</a:t>
            </a:r>
            <a:endParaRPr lang="en-CA" dirty="0"/>
          </a:p>
          <a:p>
            <a:pPr lvl="0"/>
            <a:r>
              <a:rPr lang="en-US" dirty="0"/>
              <a:t>the higher the boiling point, the _________________ the intermolecular forces at work in a </a:t>
            </a:r>
            <a:r>
              <a:rPr lang="en-US" dirty="0" smtClean="0"/>
              <a:t>substance</a:t>
            </a:r>
          </a:p>
          <a:p>
            <a:pPr lvl="0"/>
            <a:r>
              <a:rPr lang="en-US" dirty="0"/>
              <a:t>t</a:t>
            </a:r>
            <a:r>
              <a:rPr lang="en-US" dirty="0" smtClean="0"/>
              <a:t>herefore boiling points reveal the strength of intermolecular forces at work in a substance </a:t>
            </a:r>
          </a:p>
          <a:p>
            <a:pPr lvl="0"/>
            <a:r>
              <a:rPr lang="en-US" dirty="0" smtClean="0"/>
              <a:t>We can use this idea to predict relative boiling points</a:t>
            </a: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04094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>
                <a:solidFill>
                  <a:srgbClr val="0070C0"/>
                </a:solidFill>
              </a:rPr>
              <a:t>Types of </a:t>
            </a:r>
            <a:r>
              <a:rPr lang="en-US" b="1" dirty="0" err="1">
                <a:solidFill>
                  <a:srgbClr val="0070C0"/>
                </a:solidFill>
              </a:rPr>
              <a:t>VanderWaals</a:t>
            </a:r>
            <a:r>
              <a:rPr lang="en-US" b="1" dirty="0">
                <a:solidFill>
                  <a:srgbClr val="0070C0"/>
                </a:solidFill>
              </a:rPr>
              <a:t> forces : 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1) Dipole- </a:t>
            </a:r>
            <a:r>
              <a:rPr lang="en-US" b="1" dirty="0">
                <a:solidFill>
                  <a:srgbClr val="FF0000"/>
                </a:solidFill>
              </a:rPr>
              <a:t>dipole </a:t>
            </a:r>
            <a:r>
              <a:rPr lang="en-US" b="1" dirty="0" smtClean="0">
                <a:solidFill>
                  <a:srgbClr val="FF0000"/>
                </a:solidFill>
              </a:rPr>
              <a:t>force</a:t>
            </a:r>
            <a:endParaRPr lang="en-CA" b="1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2) London </a:t>
            </a:r>
            <a:r>
              <a:rPr lang="en-US" b="1" dirty="0" smtClean="0">
                <a:solidFill>
                  <a:srgbClr val="FF0000"/>
                </a:solidFill>
              </a:rPr>
              <a:t>force </a:t>
            </a:r>
            <a:r>
              <a:rPr lang="en-US" b="1" dirty="0">
                <a:solidFill>
                  <a:srgbClr val="FF0000"/>
                </a:solidFill>
              </a:rPr>
              <a:t>(aka dispersion </a:t>
            </a:r>
            <a:r>
              <a:rPr lang="en-US" b="1" dirty="0" smtClean="0">
                <a:solidFill>
                  <a:srgbClr val="FF0000"/>
                </a:solidFill>
              </a:rPr>
              <a:t>force)</a:t>
            </a:r>
            <a:endParaRPr lang="en-CA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3)Hydrogen bonding</a:t>
            </a:r>
            <a:endParaRPr lang="en-CA" b="1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583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70C0"/>
                </a:solidFill>
              </a:rPr>
              <a:t>1) </a:t>
            </a:r>
            <a:r>
              <a:rPr lang="en-CA" b="1" smtClean="0">
                <a:solidFill>
                  <a:srgbClr val="0070C0"/>
                </a:solidFill>
              </a:rPr>
              <a:t>Dipole-dipole force</a:t>
            </a:r>
            <a:endParaRPr lang="en-CA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Exist only between polar molecules</a:t>
            </a:r>
          </a:p>
          <a:p>
            <a:endParaRPr lang="en-CA" dirty="0" smtClean="0"/>
          </a:p>
          <a:p>
            <a:endParaRPr lang="en-CA" dirty="0"/>
          </a:p>
        </p:txBody>
      </p:sp>
      <p:pic>
        <p:nvPicPr>
          <p:cNvPr id="4" name="Picture 3" descr="http://textbook.s-anand.net/wp-content/uploads/2011/03/fig5.2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725" y="2348880"/>
            <a:ext cx="3638550" cy="32403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384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 smtClean="0">
                <a:solidFill>
                  <a:schemeClr val="accent1"/>
                </a:solidFill>
              </a:rPr>
              <a:t>Which has the stronger dipole-dipole force in each pair?</a:t>
            </a:r>
            <a:endParaRPr lang="en-CA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CA" dirty="0" smtClean="0"/>
              <a:t>NH</a:t>
            </a:r>
            <a:r>
              <a:rPr lang="en-CA" baseline="-25000" dirty="0" smtClean="0"/>
              <a:t>3</a:t>
            </a:r>
            <a:r>
              <a:rPr lang="en-CA" dirty="0" smtClean="0"/>
              <a:t>  or NBr</a:t>
            </a:r>
            <a:r>
              <a:rPr lang="en-CA" baseline="-25000" dirty="0" smtClean="0"/>
              <a:t>3</a:t>
            </a:r>
          </a:p>
          <a:p>
            <a:pPr marL="514350" indent="-514350">
              <a:buAutoNum type="arabicParenR"/>
            </a:pPr>
            <a:endParaRPr lang="en-CA" dirty="0" smtClean="0"/>
          </a:p>
          <a:p>
            <a:pPr marL="514350" indent="-514350">
              <a:buAutoNum type="arabicParenR"/>
            </a:pPr>
            <a:r>
              <a:rPr lang="en-CA" dirty="0" smtClean="0"/>
              <a:t>CO</a:t>
            </a:r>
            <a:r>
              <a:rPr lang="en-CA" baseline="-25000" dirty="0" smtClean="0"/>
              <a:t>2</a:t>
            </a:r>
            <a:r>
              <a:rPr lang="en-CA" dirty="0" smtClean="0"/>
              <a:t> or SO</a:t>
            </a:r>
            <a:r>
              <a:rPr lang="en-CA" baseline="-25000" dirty="0" smtClean="0"/>
              <a:t>2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3) H</a:t>
            </a:r>
            <a:r>
              <a:rPr lang="en-CA" baseline="-25000" dirty="0" smtClean="0"/>
              <a:t>2</a:t>
            </a:r>
            <a:r>
              <a:rPr lang="en-CA" dirty="0" smtClean="0"/>
              <a:t>O  or OF</a:t>
            </a:r>
            <a:r>
              <a:rPr lang="en-CA" baseline="-25000" dirty="0" smtClean="0"/>
              <a:t>2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4) HI or HCl</a:t>
            </a:r>
          </a:p>
          <a:p>
            <a:pPr marL="514350" indent="-514350">
              <a:buAutoNum type="arabicParenR"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3791507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>
                <a:solidFill>
                  <a:srgbClr val="0070C0"/>
                </a:solidFill>
              </a:rPr>
              <a:t>2</a:t>
            </a:r>
            <a:r>
              <a:rPr lang="en-CA" b="1" dirty="0" smtClean="0">
                <a:solidFill>
                  <a:srgbClr val="0070C0"/>
                </a:solidFill>
              </a:rPr>
              <a:t>) London force</a:t>
            </a:r>
            <a:endParaRPr lang="en-CA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CA" dirty="0" smtClean="0"/>
              <a:t>Is the force acting between all molecules – both polar and non-polar</a:t>
            </a:r>
          </a:p>
          <a:p>
            <a:r>
              <a:rPr lang="en-CA" dirty="0" smtClean="0"/>
              <a:t>Is the </a:t>
            </a:r>
            <a:r>
              <a:rPr lang="en-CA" u="sng" dirty="0" smtClean="0"/>
              <a:t>only</a:t>
            </a:r>
            <a:r>
              <a:rPr lang="en-CA" dirty="0" smtClean="0"/>
              <a:t> force acting between non-polar molecules </a:t>
            </a:r>
          </a:p>
          <a:p>
            <a:pPr lvl="0"/>
            <a:r>
              <a:rPr lang="en-US" dirty="0" smtClean="0"/>
              <a:t>Fritz </a:t>
            </a:r>
            <a:r>
              <a:rPr lang="en-US" dirty="0"/>
              <a:t>London (</a:t>
            </a:r>
            <a:r>
              <a:rPr lang="en-US" dirty="0" smtClean="0"/>
              <a:t>1920) suggested </a:t>
            </a:r>
            <a:r>
              <a:rPr lang="en-US" dirty="0"/>
              <a:t>that a temporary, very short-lived dipole existed in non-polar molecules</a:t>
            </a:r>
            <a:endParaRPr lang="en-CA" dirty="0"/>
          </a:p>
          <a:p>
            <a:r>
              <a:rPr lang="en-US" dirty="0"/>
              <a:t>How? Electrons in a molecule are continually in motion. As they shift position around the nucleus, they create </a:t>
            </a:r>
            <a:r>
              <a:rPr lang="en-US" dirty="0" smtClean="0"/>
              <a:t>temporary slightly </a:t>
            </a:r>
            <a:r>
              <a:rPr lang="en-US" dirty="0"/>
              <a:t>positive and slightly negative ends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induces the next molecule to do the same thereby setting up a weak, temporary dipole-dipole force</a:t>
            </a:r>
            <a:endParaRPr lang="en-CA" dirty="0" smtClean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13121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accent1"/>
                </a:solidFill>
              </a:rPr>
              <a:t>London force</a:t>
            </a:r>
            <a:endParaRPr lang="en-CA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Strength is dependent on the number of electrons in a molecule </a:t>
            </a:r>
          </a:p>
          <a:p>
            <a:r>
              <a:rPr lang="en-CA" dirty="0" smtClean="0"/>
              <a:t>i.e. the greater the number of electrons, the greater the impact that their movement has on neighbouring molecules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06388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567</Words>
  <Application>Microsoft Office PowerPoint</Application>
  <PresentationFormat>On-screen Show (4:3)</PresentationFormat>
  <Paragraphs>89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Intermolecular Forces  </vt:lpstr>
      <vt:lpstr>Are the forces of attraction between one molecule and the next </vt:lpstr>
      <vt:lpstr>Solids: Intermolecular forces hold molecules together in a fixed arrangement  Liquids: Intermolecular forces hold molecules in a less orderly arrangement Gases: No intermolecular forces at work between molecules </vt:lpstr>
      <vt:lpstr>Boiling point </vt:lpstr>
      <vt:lpstr>Types of VanderWaals forces :  </vt:lpstr>
      <vt:lpstr>1) Dipole-dipole force</vt:lpstr>
      <vt:lpstr>Which has the stronger dipole-dipole force in each pair?</vt:lpstr>
      <vt:lpstr>2) London force</vt:lpstr>
      <vt:lpstr>London force</vt:lpstr>
      <vt:lpstr>Which has the stronger London force in each pair?</vt:lpstr>
      <vt:lpstr>Two factors influence the strength of the IMF acting between molecules of a substance and therefore its boiling point</vt:lpstr>
      <vt:lpstr>We can predict/compare the relative boiling points of two molecules as long as:</vt:lpstr>
      <vt:lpstr>Which has the higher bpt in each pair?</vt:lpstr>
      <vt:lpstr>Predict the bpt of HF given:</vt:lpstr>
      <vt:lpstr>Why is the boiling point of HF so high?</vt:lpstr>
      <vt:lpstr>3) Hydrogen bonding</vt:lpstr>
      <vt:lpstr>What is so special about H-F, H-O and H-N bonds?</vt:lpstr>
      <vt:lpstr>PowerPoint Presentation</vt:lpstr>
      <vt:lpstr>Which has the stronger Hydrogen bonds?</vt:lpstr>
      <vt:lpstr>Which has the higher bpt?</vt:lpstr>
      <vt:lpstr>Hydrogen bonding in DNA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Intermolecular Forces</dc:title>
  <dc:creator>Darlene is Beautiful</dc:creator>
  <cp:lastModifiedBy>Darlene Wall [Staff]</cp:lastModifiedBy>
  <cp:revision>24</cp:revision>
  <dcterms:created xsi:type="dcterms:W3CDTF">2012-02-14T01:28:51Z</dcterms:created>
  <dcterms:modified xsi:type="dcterms:W3CDTF">2017-01-13T16:48:05Z</dcterms:modified>
</cp:coreProperties>
</file>