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9" r:id="rId4"/>
    <p:sldMasterId id="2147483725" r:id="rId5"/>
    <p:sldMasterId id="2147483749" r:id="rId6"/>
  </p:sldMasterIdLst>
  <p:sldIdLst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65" r:id="rId15"/>
    <p:sldId id="259" r:id="rId16"/>
    <p:sldId id="268" r:id="rId17"/>
    <p:sldId id="284" r:id="rId18"/>
    <p:sldId id="257" r:id="rId19"/>
    <p:sldId id="25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85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3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22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9205-C7E3-44A4-8BB4-42963D0C83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3DBF-079F-4381-8BEC-9002C74428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3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4CF1-2D1B-4D81-93DD-86803F28F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F411-79A0-4B53-91C7-64C8B713D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3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C5CD1-66E5-460F-BD2D-6C4EBF8299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25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A7D9-054E-4BF6-9294-11A6CF151C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7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DA68-1C0F-4E74-828C-B62E507B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83460-D77D-4547-A167-EB7248D5CF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3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290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756C-C27C-48EB-ACE9-4628DFBD9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23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4632-6BE0-412D-B51F-FA7009DA65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72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A472E-F2F3-47DD-A251-BC68154F04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71810-3C5B-411A-A3B1-0F43F9298C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6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9205-C7E3-44A4-8BB4-42963D0C83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64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3DBF-079F-4381-8BEC-9002C74428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41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4CF1-2D1B-4D81-93DD-86803F28F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7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F411-79A0-4B53-91C7-64C8B713D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54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C5CD1-66E5-460F-BD2D-6C4EBF8299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8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A7D9-054E-4BF6-9294-11A6CF151C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0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629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DA68-1C0F-4E74-828C-B62E507B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1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83460-D77D-4547-A167-EB7248D5CF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97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756C-C27C-48EB-ACE9-4628DFBD9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29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4632-6BE0-412D-B51F-FA7009DA65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5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A472E-F2F3-47DD-A251-BC68154F04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3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71810-3C5B-411A-A3B1-0F43F9298C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26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9205-C7E3-44A4-8BB4-42963D0C83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06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3DBF-079F-4381-8BEC-9002C74428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48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4CF1-2D1B-4D81-93DD-86803F28F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18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F411-79A0-4B53-91C7-64C8B713D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675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C5CD1-66E5-460F-BD2D-6C4EBF8299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27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A7D9-054E-4BF6-9294-11A6CF151C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5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DA68-1C0F-4E74-828C-B62E507BB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24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83460-D77D-4547-A167-EB7248D5CF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59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756C-C27C-48EB-ACE9-4628DFBD9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2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4632-6BE0-412D-B51F-FA7009DA65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2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A472E-F2F3-47DD-A251-BC68154F04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05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71810-3C5B-411A-A3B1-0F43F9298C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78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FAF86-B6B5-475D-8021-D865F3299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38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6533B-7D1E-467B-8FD4-8F875E13DE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4621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C537-75F9-4EC8-AC7E-52EA3384A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3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E4161-13B9-4E94-A7F4-0A66EF37F8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30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2D37-BECE-4B0E-BD12-DA1F0A718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60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6ACD-C555-47E6-8ECD-DA1D6DE5D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9BD2-E224-49AF-88D9-087B0E582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83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AF664-596C-4F1F-9FE0-520CAE8773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70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FB446-36C8-43C6-9457-58E7ED1103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35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F8D7-804E-408E-90B2-8A60FBD79E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26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17454-E8B4-4E11-97C9-12B95F7AA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40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FAF86-B6B5-475D-8021-D865F3299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9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5205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6533B-7D1E-467B-8FD4-8F875E13DE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68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C537-75F9-4EC8-AC7E-52EA3384A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9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E4161-13B9-4E94-A7F4-0A66EF37F8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68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2D37-BECE-4B0E-BD12-DA1F0A718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28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6ACD-C555-47E6-8ECD-DA1D6DE5D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38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9BD2-E224-49AF-88D9-087B0E582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AF664-596C-4F1F-9FE0-520CAE8773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17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FB446-36C8-43C6-9457-58E7ED1103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F8D7-804E-408E-90B2-8A60FBD79E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83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17454-E8B4-4E11-97C9-12B95F7AA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6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30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28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09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CF2B-7157-4EE1-82C8-111BF3CDD50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5B76-EA4D-4A60-B8E8-61CD041825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73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E4975B-838C-4B40-9058-2F8E1CF871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9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E4975B-838C-4B40-9058-2F8E1CF871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9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E4975B-838C-4B40-9058-2F8E1CF871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A4F57-1968-4922-B12E-FB3235CCA03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A4F57-1968-4922-B12E-FB3235CCA03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0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419944"/>
          </a:xfrm>
        </p:spPr>
        <p:txBody>
          <a:bodyPr/>
          <a:lstStyle/>
          <a:p>
            <a:r>
              <a:rPr lang="en-CA" sz="4000" b="1" u="sng" dirty="0" smtClean="0">
                <a:latin typeface="Adobe Caslon Pro" panose="0205050205050A020403" pitchFamily="18" charset="0"/>
              </a:rPr>
              <a:t>Equilibrium and Le </a:t>
            </a:r>
            <a:r>
              <a:rPr lang="en-CA" sz="4000" b="1" u="sng" dirty="0" err="1" smtClean="0">
                <a:latin typeface="Adobe Caslon Pro" panose="0205050205050A020403" pitchFamily="18" charset="0"/>
              </a:rPr>
              <a:t>Chaletier’s</a:t>
            </a:r>
            <a:r>
              <a:rPr lang="en-CA" sz="4000" b="1" u="sng" dirty="0" smtClean="0">
                <a:latin typeface="Adobe Caslon Pro" panose="0205050205050A020403" pitchFamily="18" charset="0"/>
              </a:rPr>
              <a:t> Principle</a:t>
            </a:r>
            <a:endParaRPr lang="en-CA" sz="4000" b="1" u="sng" dirty="0">
              <a:latin typeface="Adobe Caslon Pro" panose="0205050205050A020403" pitchFamily="18" charset="0"/>
            </a:endParaRPr>
          </a:p>
        </p:txBody>
      </p:sp>
      <p:pic>
        <p:nvPicPr>
          <p:cNvPr id="1026" name="Picture 2" descr="http://image.slidesharecdn.com/lechateliersprinciple-100810090852-phpapp02/95/le-chateliers-principle-4-728.jpg?cb=12814493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634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188640"/>
            <a:ext cx="5638800" cy="720080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2NO</a:t>
            </a:r>
            <a:r>
              <a:rPr lang="en-US" sz="3200" b="1" i="1" baseline="-25000" dirty="0" smtClean="0">
                <a:solidFill>
                  <a:schemeClr val="tx1"/>
                </a:solidFill>
              </a:rPr>
              <a:t>2(g)</a:t>
            </a:r>
            <a:r>
              <a:rPr lang="en-US" sz="3200" b="1" i="1" dirty="0" smtClean="0">
                <a:solidFill>
                  <a:schemeClr val="tx1"/>
                </a:solidFill>
              </a:rPr>
              <a:t> ↔ N</a:t>
            </a:r>
            <a:r>
              <a:rPr lang="en-US" sz="3200" b="1" i="1" baseline="-25000" dirty="0" smtClean="0">
                <a:solidFill>
                  <a:schemeClr val="tx1"/>
                </a:solidFill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</a:rPr>
              <a:t>O</a:t>
            </a:r>
            <a:r>
              <a:rPr lang="en-US" sz="3200" b="1" i="1" baseline="-25000" dirty="0" smtClean="0">
                <a:solidFill>
                  <a:schemeClr val="tx1"/>
                </a:solidFill>
              </a:rPr>
              <a:t>4(g)</a:t>
            </a:r>
            <a:br>
              <a:rPr lang="en-US" sz="3200" b="1" i="1" baseline="-25000" dirty="0" smtClean="0">
                <a:solidFill>
                  <a:schemeClr val="tx1"/>
                </a:solidFill>
              </a:rPr>
            </a:br>
            <a:r>
              <a:rPr lang="en-US" sz="3200" b="1" i="1" baseline="-25000" dirty="0" smtClean="0">
                <a:solidFill>
                  <a:schemeClr val="tx1"/>
                </a:solidFill>
              </a:rPr>
              <a:t>Brown                 </a:t>
            </a:r>
            <a:r>
              <a:rPr lang="en-US" sz="3200" b="1" i="1" baseline="-25000" dirty="0" err="1" smtClean="0">
                <a:solidFill>
                  <a:schemeClr val="tx1"/>
                </a:solidFill>
              </a:rPr>
              <a:t>colourless</a:t>
            </a:r>
            <a:r>
              <a:rPr lang="en-US" sz="3200" b="1" i="1" dirty="0">
                <a:solidFill>
                  <a:schemeClr val="tx1"/>
                </a:solidFill>
              </a:rPr>
              <a:t/>
            </a:r>
            <a:br>
              <a:rPr lang="en-US" sz="3200" b="1" i="1" dirty="0">
                <a:solidFill>
                  <a:schemeClr val="tx1"/>
                </a:solidFill>
              </a:rPr>
            </a:b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4324" r="30556" b="39075"/>
          <a:stretch>
            <a:fillRect/>
          </a:stretch>
        </p:blipFill>
        <p:spPr>
          <a:xfrm>
            <a:off x="0" y="1227138"/>
            <a:ext cx="6324600" cy="5630862"/>
          </a:xfrm>
          <a:noFill/>
          <a:ln/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461125" y="2551113"/>
            <a:ext cx="2609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Chemistry; The Science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in Context;by Thomas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R. Gilbert, Rein V.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Kirss, and Geoffrey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Davies, Norton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Publisher, 2004, p 752</a:t>
            </a:r>
          </a:p>
        </p:txBody>
      </p:sp>
    </p:spTree>
    <p:extLst>
      <p:ext uri="{BB962C8B-B14F-4D97-AF65-F5344CB8AC3E}">
        <p14:creationId xmlns:p14="http://schemas.microsoft.com/office/powerpoint/2010/main" val="22170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24125" y="90488"/>
            <a:ext cx="4119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Arial" charset="0"/>
              </a:rPr>
              <a:t>Le Ch</a:t>
            </a:r>
            <a:r>
              <a:rPr lang="en-US" sz="2800" b="1" i="1">
                <a:solidFill>
                  <a:srgbClr val="000000"/>
                </a:solidFill>
                <a:latin typeface="Arial" charset="0"/>
                <a:cs typeface="Arial" charset="0"/>
              </a:rPr>
              <a:t>âtelier’s Principle</a:t>
            </a:r>
            <a:endParaRPr lang="en-US" sz="2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2725" y="838200"/>
            <a:ext cx="6093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Changes in Volume and Pressure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3000375" y="1676400"/>
            <a:ext cx="3121025" cy="457200"/>
            <a:chOff x="1723" y="1056"/>
            <a:chExt cx="1966" cy="288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723" y="1056"/>
              <a:ext cx="19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A </a:t>
              </a:r>
              <a:r>
                <a:rPr lang="en-US" sz="2000" i="1">
                  <a:solidFill>
                    <a:srgbClr val="000000"/>
                  </a:solidFill>
                  <a:latin typeface="Arial" charset="0"/>
                </a:rPr>
                <a:t>(g)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 + B </a:t>
              </a:r>
              <a:r>
                <a:rPr lang="en-US" sz="2000" i="1">
                  <a:solidFill>
                    <a:srgbClr val="000000"/>
                  </a:solidFill>
                  <a:latin typeface="Arial" charset="0"/>
                </a:rPr>
                <a:t>(g)          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 C </a:t>
              </a:r>
              <a:r>
                <a:rPr lang="en-US" sz="2000" i="1">
                  <a:solidFill>
                    <a:srgbClr val="000000"/>
                  </a:solidFill>
                  <a:latin typeface="Arial" charset="0"/>
                </a:rPr>
                <a:t>(g)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2808" y="11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2808" y="12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66875" y="3048000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Change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389438" y="3048000"/>
            <a:ext cx="332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latin typeface="Arial" charset="0"/>
              </a:rPr>
              <a:t>Shifts the Equilibrium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81075" y="3581400"/>
            <a:ext cx="270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Increase pressure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952875" y="3581400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Side with fewest moles of gas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981075" y="4013200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Decrease pressure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064000" y="4013200"/>
            <a:ext cx="397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Side with most moles of gas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81075" y="4876800"/>
            <a:ext cx="255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Decrease volume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981075" y="4445000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Increase volume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064000" y="4445000"/>
            <a:ext cx="397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Side with most moles of gas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952875" y="4876800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Side with fewest moles of gas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572000" y="2286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>
            <a:off x="4572000" y="2286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572000" y="2286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4572000" y="2286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14.5</a:t>
            </a:r>
          </a:p>
        </p:txBody>
      </p:sp>
    </p:spTree>
    <p:extLst>
      <p:ext uri="{BB962C8B-B14F-4D97-AF65-F5344CB8AC3E}">
        <p14:creationId xmlns:p14="http://schemas.microsoft.com/office/powerpoint/2010/main" val="18572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utoUpdateAnimBg="0"/>
      <p:bldP spid="24587" grpId="0" autoUpdateAnimBg="0"/>
      <p:bldP spid="24588" grpId="0" autoUpdateAnimBg="0"/>
      <p:bldP spid="24589" grpId="0" autoUpdateAnimBg="0"/>
      <p:bldP spid="24590" grpId="0" autoUpdateAnimBg="0"/>
      <p:bldP spid="24591" grpId="0" autoUpdateAnimBg="0"/>
      <p:bldP spid="24592" grpId="0" autoUpdateAnimBg="0"/>
      <p:bldP spid="24593" grpId="0" autoUpdateAnimBg="0"/>
      <p:bldP spid="24595" grpId="0" animBg="1"/>
      <p:bldP spid="24596" grpId="0" animBg="1"/>
      <p:bldP spid="24597" grpId="0" animBg="1"/>
      <p:bldP spid="245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en-CA" sz="4000" dirty="0" smtClean="0"/>
              <a:t>What impact will increasing pressure have on the following?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dirty="0" smtClean="0">
                <a:sym typeface="Wingdings" panose="05000000000000000000" pitchFamily="2" charset="2"/>
              </a:rPr>
              <a:t>2H</a:t>
            </a:r>
            <a:r>
              <a:rPr lang="en-CA" baseline="-25000" dirty="0" smtClean="0">
                <a:sym typeface="Wingdings" panose="05000000000000000000" pitchFamily="2" charset="2"/>
              </a:rPr>
              <a:t>2(g)</a:t>
            </a:r>
            <a:r>
              <a:rPr lang="en-CA" dirty="0" smtClean="0">
                <a:sym typeface="Wingdings" panose="05000000000000000000" pitchFamily="2" charset="2"/>
              </a:rPr>
              <a:t>  +  O</a:t>
            </a:r>
            <a:r>
              <a:rPr lang="en-CA" baseline="-25000" dirty="0" smtClean="0">
                <a:sym typeface="Wingdings" panose="05000000000000000000" pitchFamily="2" charset="2"/>
              </a:rPr>
              <a:t>2(g)</a:t>
            </a:r>
            <a:r>
              <a:rPr lang="en-CA" dirty="0" smtClean="0">
                <a:sym typeface="Wingdings" panose="05000000000000000000" pitchFamily="2" charset="2"/>
              </a:rPr>
              <a:t>   2H</a:t>
            </a:r>
            <a:r>
              <a:rPr lang="en-CA" baseline="-25000" dirty="0" smtClean="0">
                <a:sym typeface="Wingdings" panose="05000000000000000000" pitchFamily="2" charset="2"/>
              </a:rPr>
              <a:t>2</a:t>
            </a:r>
            <a:r>
              <a:rPr lang="en-CA" dirty="0" smtClean="0">
                <a:sym typeface="Wingdings" panose="05000000000000000000" pitchFamily="2" charset="2"/>
              </a:rPr>
              <a:t>O</a:t>
            </a:r>
            <a:r>
              <a:rPr lang="en-CA" baseline="-25000" dirty="0" smtClean="0">
                <a:sym typeface="Wingdings" panose="05000000000000000000" pitchFamily="2" charset="2"/>
              </a:rPr>
              <a:t>(g)</a:t>
            </a:r>
            <a:endParaRPr lang="en-CA" dirty="0" smtClean="0">
              <a:sym typeface="Wingdings" panose="05000000000000000000" pitchFamily="2" charset="2"/>
            </a:endParaRPr>
          </a:p>
          <a:p>
            <a:pPr marL="514350" indent="-514350">
              <a:buFontTx/>
              <a:buAutoNum type="arabicParenR"/>
            </a:pPr>
            <a:r>
              <a:rPr lang="en-CA" dirty="0" smtClean="0"/>
              <a:t>2NaHCO</a:t>
            </a:r>
            <a:r>
              <a:rPr lang="en-CA" baseline="-25000" dirty="0" smtClean="0"/>
              <a:t>3(s)</a:t>
            </a:r>
            <a:r>
              <a:rPr lang="en-CA" dirty="0" smtClean="0"/>
              <a:t>  </a:t>
            </a:r>
            <a:r>
              <a:rPr lang="en-CA" dirty="0" smtClean="0">
                <a:sym typeface="Wingdings" panose="05000000000000000000" pitchFamily="2" charset="2"/>
              </a:rPr>
              <a:t> Na</a:t>
            </a:r>
            <a:r>
              <a:rPr lang="en-CA" baseline="-25000" dirty="0" smtClean="0">
                <a:sym typeface="Wingdings" panose="05000000000000000000" pitchFamily="2" charset="2"/>
              </a:rPr>
              <a:t>2</a:t>
            </a:r>
            <a:r>
              <a:rPr lang="en-CA" dirty="0" smtClean="0">
                <a:sym typeface="Wingdings" panose="05000000000000000000" pitchFamily="2" charset="2"/>
              </a:rPr>
              <a:t>O</a:t>
            </a:r>
            <a:r>
              <a:rPr lang="en-CA" baseline="-25000" dirty="0" smtClean="0">
                <a:sym typeface="Wingdings" panose="05000000000000000000" pitchFamily="2" charset="2"/>
              </a:rPr>
              <a:t>(s)</a:t>
            </a:r>
            <a:r>
              <a:rPr lang="en-CA" dirty="0" smtClean="0">
                <a:sym typeface="Wingdings" panose="05000000000000000000" pitchFamily="2" charset="2"/>
              </a:rPr>
              <a:t> +H</a:t>
            </a:r>
            <a:r>
              <a:rPr lang="en-CA" baseline="-25000" dirty="0" smtClean="0">
                <a:sym typeface="Wingdings" panose="05000000000000000000" pitchFamily="2" charset="2"/>
              </a:rPr>
              <a:t>2</a:t>
            </a:r>
            <a:r>
              <a:rPr lang="en-CA" dirty="0" smtClean="0">
                <a:sym typeface="Wingdings" panose="05000000000000000000" pitchFamily="2" charset="2"/>
              </a:rPr>
              <a:t>O</a:t>
            </a:r>
            <a:r>
              <a:rPr lang="en-CA" baseline="-25000" dirty="0" smtClean="0">
                <a:sym typeface="Wingdings" panose="05000000000000000000" pitchFamily="2" charset="2"/>
              </a:rPr>
              <a:t>(l)</a:t>
            </a:r>
            <a:r>
              <a:rPr lang="en-CA" dirty="0" smtClean="0">
                <a:sym typeface="Wingdings" panose="05000000000000000000" pitchFamily="2" charset="2"/>
              </a:rPr>
              <a:t> + CO</a:t>
            </a:r>
            <a:r>
              <a:rPr lang="en-CA" baseline="-25000" dirty="0" smtClean="0">
                <a:sym typeface="Wingdings" panose="05000000000000000000" pitchFamily="2" charset="2"/>
              </a:rPr>
              <a:t>2(g)</a:t>
            </a:r>
            <a:endParaRPr lang="en-CA" dirty="0" smtClean="0">
              <a:sym typeface="Wingdings" panose="05000000000000000000" pitchFamily="2" charset="2"/>
            </a:endParaRPr>
          </a:p>
          <a:p>
            <a:pPr marL="514350" indent="-514350">
              <a:buFontTx/>
              <a:buAutoNum type="arabicParenR"/>
            </a:pPr>
            <a:r>
              <a:rPr lang="en-CA" dirty="0" smtClean="0"/>
              <a:t>A</a:t>
            </a:r>
            <a:r>
              <a:rPr lang="en-CA" baseline="-25000" dirty="0" smtClean="0"/>
              <a:t>(g</a:t>
            </a:r>
            <a:r>
              <a:rPr lang="en-CA" baseline="-25000" dirty="0"/>
              <a:t>)</a:t>
            </a:r>
            <a:r>
              <a:rPr lang="en-CA" dirty="0"/>
              <a:t>  +  B</a:t>
            </a:r>
            <a:r>
              <a:rPr lang="en-CA" baseline="-25000" dirty="0"/>
              <a:t>(g)</a:t>
            </a:r>
            <a:r>
              <a:rPr lang="en-CA" dirty="0"/>
              <a:t>  </a:t>
            </a:r>
            <a:r>
              <a:rPr lang="en-CA" dirty="0">
                <a:sym typeface="Wingdings" panose="05000000000000000000" pitchFamily="2" charset="2"/>
              </a:rPr>
              <a:t>  C</a:t>
            </a:r>
            <a:r>
              <a:rPr lang="en-CA" baseline="-25000" dirty="0">
                <a:sym typeface="Wingdings" panose="05000000000000000000" pitchFamily="2" charset="2"/>
              </a:rPr>
              <a:t>(g)</a:t>
            </a:r>
            <a:r>
              <a:rPr lang="en-CA" dirty="0">
                <a:sym typeface="Wingdings" panose="05000000000000000000" pitchFamily="2" charset="2"/>
              </a:rPr>
              <a:t>  +  D</a:t>
            </a:r>
            <a:r>
              <a:rPr lang="en-CA" baseline="-25000" dirty="0">
                <a:sym typeface="Wingdings" panose="05000000000000000000" pitchFamily="2" charset="2"/>
              </a:rPr>
              <a:t>(g)</a:t>
            </a:r>
          </a:p>
          <a:p>
            <a:pPr marL="514350" indent="-514350">
              <a:buAutoNum type="arabi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1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CA" sz="3600" b="1" u="sng" dirty="0" smtClean="0">
                <a:solidFill>
                  <a:srgbClr val="0070C0"/>
                </a:solidFill>
              </a:rPr>
              <a:t>Changes in temperature</a:t>
            </a:r>
            <a:endParaRPr lang="en-CA" sz="36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If we consider heat as a product in the following reaction:</a:t>
            </a:r>
          </a:p>
          <a:p>
            <a:pPr marL="0" indent="0" algn="ctr">
              <a:buNone/>
            </a:pPr>
            <a:r>
              <a:rPr lang="en-CA" sz="3500" b="1" dirty="0" smtClean="0">
                <a:solidFill>
                  <a:srgbClr val="FF0000"/>
                </a:solidFill>
              </a:rPr>
              <a:t>A  +  B  </a:t>
            </a:r>
            <a:r>
              <a:rPr lang="en-CA" sz="3500" b="1" dirty="0" smtClean="0">
                <a:solidFill>
                  <a:srgbClr val="FF0000"/>
                </a:solidFill>
                <a:sym typeface="Wingdings" pitchFamily="2" charset="2"/>
              </a:rPr>
              <a:t>  C  + heat</a:t>
            </a:r>
          </a:p>
          <a:p>
            <a:pPr marL="0" indent="0">
              <a:buNone/>
            </a:pPr>
            <a:r>
              <a:rPr lang="en-CA" dirty="0" smtClean="0">
                <a:sym typeface="Wingdings" pitchFamily="2" charset="2"/>
              </a:rPr>
              <a:t>If increasing the temperature of a system is like increasing “concentration” of the heat,</a:t>
            </a:r>
          </a:p>
          <a:p>
            <a:pPr marL="0" indent="0">
              <a:buNone/>
            </a:pPr>
            <a:r>
              <a:rPr lang="en-CA" dirty="0" smtClean="0">
                <a:sym typeface="Wingdings" pitchFamily="2" charset="2"/>
              </a:rPr>
              <a:t> then increasing the temperature will shift the equilibrium to the ________ </a:t>
            </a:r>
          </a:p>
          <a:p>
            <a:pPr marL="0" indent="0">
              <a:buNone/>
            </a:pPr>
            <a:r>
              <a:rPr lang="en-CA" dirty="0" smtClean="0">
                <a:sym typeface="Wingdings" pitchFamily="2" charset="2"/>
              </a:rPr>
              <a:t>and decreasing the temperature will shift the equilibrium to the _______.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What happens if the heat term is on the reactant side?</a:t>
            </a:r>
            <a:endParaRPr lang="en-C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246" r="30556" b="37099"/>
          <a:stretch>
            <a:fillRect/>
          </a:stretch>
        </p:blipFill>
        <p:spPr>
          <a:xfrm>
            <a:off x="381000" y="1098550"/>
            <a:ext cx="5867400" cy="5759450"/>
          </a:xfrm>
          <a:noFill/>
          <a:ln/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62000" y="381000"/>
            <a:ext cx="7583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Arial" charset="0"/>
              </a:rPr>
              <a:t>Le Ch</a:t>
            </a:r>
            <a:r>
              <a:rPr lang="en-US" sz="2800" b="1" i="1">
                <a:solidFill>
                  <a:srgbClr val="000000"/>
                </a:solidFill>
                <a:latin typeface="Arial" charset="0"/>
                <a:cs typeface="Arial" charset="0"/>
              </a:rPr>
              <a:t>âtelier’s Principle; Temperature Effect</a:t>
            </a:r>
            <a:endParaRPr lang="en-US" sz="2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461125" y="2551113"/>
            <a:ext cx="2609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Chemistry; The Science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in Context;by Thomas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R. Gilbert, Rein V.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Kirss, and Geoffrey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Davies, Norton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Publisher, 2004, p 764</a:t>
            </a:r>
          </a:p>
        </p:txBody>
      </p:sp>
    </p:spTree>
    <p:extLst>
      <p:ext uri="{BB962C8B-B14F-4D97-AF65-F5344CB8AC3E}">
        <p14:creationId xmlns:p14="http://schemas.microsoft.com/office/powerpoint/2010/main" val="12845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CA" sz="3600" b="1" dirty="0" err="1" smtClean="0">
                <a:solidFill>
                  <a:srgbClr val="0070C0"/>
                </a:solidFill>
              </a:rPr>
              <a:t>K</a:t>
            </a:r>
            <a:r>
              <a:rPr lang="en-CA" sz="3600" b="1" baseline="-25000" dirty="0" err="1" smtClean="0">
                <a:solidFill>
                  <a:srgbClr val="0070C0"/>
                </a:solidFill>
              </a:rPr>
              <a:t>eq</a:t>
            </a:r>
            <a:r>
              <a:rPr lang="en-CA" sz="3600" b="1" dirty="0" smtClean="0">
                <a:solidFill>
                  <a:srgbClr val="0070C0"/>
                </a:solidFill>
              </a:rPr>
              <a:t> is temperature dependent</a:t>
            </a:r>
            <a:endParaRPr lang="en-CA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What effect does an increase in temperature have on </a:t>
            </a:r>
            <a:r>
              <a:rPr lang="en-CA" dirty="0" err="1" smtClean="0"/>
              <a:t>K</a:t>
            </a:r>
            <a:r>
              <a:rPr lang="en-CA" baseline="-25000" dirty="0" err="1" smtClean="0"/>
              <a:t>eq</a:t>
            </a:r>
            <a:r>
              <a:rPr lang="en-CA" dirty="0" smtClean="0"/>
              <a:t>? </a:t>
            </a:r>
          </a:p>
          <a:p>
            <a:r>
              <a:rPr lang="en-CA" dirty="0" smtClean="0"/>
              <a:t>It depends on which side the heat term is written.</a:t>
            </a:r>
          </a:p>
          <a:p>
            <a:r>
              <a:rPr lang="en-CA" dirty="0" smtClean="0"/>
              <a:t>Consider </a:t>
            </a:r>
            <a:r>
              <a:rPr lang="en-CA" dirty="0"/>
              <a:t>A  +  B  </a:t>
            </a:r>
            <a:r>
              <a:rPr lang="en-CA" dirty="0">
                <a:sym typeface="Wingdings" pitchFamily="2" charset="2"/>
              </a:rPr>
              <a:t>  C  + heat</a:t>
            </a:r>
          </a:p>
          <a:p>
            <a:pPr marL="0" indent="0">
              <a:buNone/>
            </a:pPr>
            <a:r>
              <a:rPr lang="en-CA" dirty="0" smtClean="0"/>
              <a:t>Increasing temperature causes [C] to ____ and [A] and [B] to _____ 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What effect does this have on </a:t>
            </a:r>
            <a:r>
              <a:rPr lang="en-CA" b="1" dirty="0" err="1" smtClean="0">
                <a:solidFill>
                  <a:srgbClr val="0070C0"/>
                </a:solidFill>
              </a:rPr>
              <a:t>K</a:t>
            </a:r>
            <a:r>
              <a:rPr lang="en-CA" b="1" baseline="-25000" dirty="0" err="1" smtClean="0">
                <a:solidFill>
                  <a:srgbClr val="0070C0"/>
                </a:solidFill>
              </a:rPr>
              <a:t>eq</a:t>
            </a:r>
            <a:r>
              <a:rPr lang="en-CA" b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What effect does a decrease in temperature have on </a:t>
            </a:r>
            <a:r>
              <a:rPr lang="en-CA" b="1" dirty="0" err="1" smtClean="0">
                <a:solidFill>
                  <a:srgbClr val="0070C0"/>
                </a:solidFill>
              </a:rPr>
              <a:t>K</a:t>
            </a:r>
            <a:r>
              <a:rPr lang="en-CA" b="1" baseline="-25000" dirty="0" err="1" smtClean="0">
                <a:solidFill>
                  <a:srgbClr val="0070C0"/>
                </a:solidFill>
              </a:rPr>
              <a:t>eq</a:t>
            </a:r>
            <a:r>
              <a:rPr lang="en-CA" b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How do these changes in temperature effect</a:t>
            </a:r>
            <a:r>
              <a:rPr lang="en-CA" b="1" baseline="-25000" dirty="0" smtClean="0">
                <a:solidFill>
                  <a:srgbClr val="0070C0"/>
                </a:solidFill>
              </a:rPr>
              <a:t> </a:t>
            </a:r>
            <a:r>
              <a:rPr lang="en-CA" b="1" dirty="0" err="1" smtClean="0">
                <a:solidFill>
                  <a:srgbClr val="0070C0"/>
                </a:solidFill>
              </a:rPr>
              <a:t>K</a:t>
            </a:r>
            <a:r>
              <a:rPr lang="en-CA" b="1" baseline="-25000" dirty="0" err="1" smtClean="0">
                <a:solidFill>
                  <a:srgbClr val="0070C0"/>
                </a:solidFill>
              </a:rPr>
              <a:t>eq</a:t>
            </a:r>
            <a:r>
              <a:rPr lang="en-CA" b="1" dirty="0" smtClean="0">
                <a:solidFill>
                  <a:srgbClr val="0070C0"/>
                </a:solidFill>
              </a:rPr>
              <a:t> for the reaction: A  +  B  +  heat </a:t>
            </a:r>
            <a:r>
              <a:rPr lang="en-CA" b="1" dirty="0" smtClean="0">
                <a:solidFill>
                  <a:srgbClr val="0070C0"/>
                </a:solidFill>
                <a:sym typeface="Wingdings" pitchFamily="2" charset="2"/>
              </a:rPr>
              <a:t>  C?</a:t>
            </a:r>
            <a:endParaRPr lang="en-C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80120"/>
          </a:xfrm>
        </p:spPr>
        <p:txBody>
          <a:bodyPr/>
          <a:lstStyle/>
          <a:p>
            <a:r>
              <a:rPr lang="en-CA" sz="4000" b="1" u="sng" dirty="0" smtClean="0"/>
              <a:t>Stressing an Equilibrium System</a:t>
            </a:r>
            <a:endParaRPr lang="en-CA" sz="4000" b="1" u="sng" dirty="0"/>
          </a:p>
        </p:txBody>
      </p:sp>
      <p:pic>
        <p:nvPicPr>
          <p:cNvPr id="2050" name="Picture 2" descr="http://image.slidesharecdn.com/lechateliersprinciple-100810090852-phpapp02/95/le-chateliers-principle-5-728.jpg?cb=12814493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1" y="1412776"/>
            <a:ext cx="6885475" cy="51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08112"/>
          </a:xfrm>
        </p:spPr>
        <p:txBody>
          <a:bodyPr/>
          <a:lstStyle/>
          <a:p>
            <a:r>
              <a:rPr lang="en-CA" b="1" u="sng" dirty="0" smtClean="0"/>
              <a:t>Restoring Equilibrium</a:t>
            </a:r>
            <a:endParaRPr lang="en-CA" b="1" u="sng" dirty="0"/>
          </a:p>
        </p:txBody>
      </p:sp>
      <p:pic>
        <p:nvPicPr>
          <p:cNvPr id="3074" name="Picture 2" descr="http://image.slidesharecdn.com/lechateliersprinciple-100810090852-phpapp02/95/le-chateliers-principle-6-728.jpg?cb=12814493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23" y="1340768"/>
            <a:ext cx="6909477" cy="53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/>
              <a:t>Le </a:t>
            </a:r>
            <a:r>
              <a:rPr lang="en-CA" b="1" u="sng" dirty="0" err="1" smtClean="0"/>
              <a:t>Chatelier’s</a:t>
            </a:r>
            <a:r>
              <a:rPr lang="en-CA" b="1" u="sng" dirty="0" smtClean="0"/>
              <a:t> Principle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system </a:t>
            </a: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equilibrium </a:t>
            </a:r>
            <a:r>
              <a:rPr lang="en-C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stressed</a:t>
            </a:r>
            <a:r>
              <a:rPr lang="en-C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(disturbed) </a:t>
            </a:r>
          </a:p>
          <a:p>
            <a:pPr marL="0" indent="0" algn="ctr">
              <a:buNone/>
            </a:pPr>
            <a:r>
              <a:rPr lang="en-C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system will correct itself to </a:t>
            </a: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</a:t>
            </a:r>
            <a:r>
              <a:rPr lang="en-C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equilibrium</a:t>
            </a:r>
            <a:endParaRPr lang="en-C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3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96944" cy="1143000"/>
          </a:xfrm>
        </p:spPr>
        <p:txBody>
          <a:bodyPr/>
          <a:lstStyle/>
          <a:p>
            <a:pPr algn="l"/>
            <a:r>
              <a:rPr lang="en-CA" b="1" u="sng" dirty="0" smtClean="0">
                <a:solidFill>
                  <a:srgbClr val="002060"/>
                </a:solidFill>
              </a:rPr>
              <a:t>What are stresses (disturbances)?</a:t>
            </a:r>
            <a:endParaRPr lang="en-CA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Changes in the concentration of either one of the products or reactants</a:t>
            </a:r>
          </a:p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Changes in volume or pressure of systems that involve gases</a:t>
            </a:r>
          </a:p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Changes in temperature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2060"/>
                </a:solidFill>
              </a:rPr>
              <a:t>(Adding a catalyst is not considered a stress)</a:t>
            </a:r>
            <a:endParaRPr lang="en-C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/>
              <a:t>How does the principle work?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system starts at equilibrium</a:t>
            </a:r>
          </a:p>
          <a:p>
            <a:pPr marL="514350" indent="-514350">
              <a:buAutoNum type="arabicParenR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stress is applied to the system</a:t>
            </a:r>
          </a:p>
          <a:p>
            <a:pPr marL="514350" indent="-514350">
              <a:buAutoNum type="arabicParenR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system responds to the stress by either shifting to the right (makes more ______)  or the left (makes more _________) to restore a new equilibrium</a:t>
            </a:r>
            <a:endParaRPr lang="en-CA" sz="36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en-CA" sz="4000" dirty="0"/>
              <a:t>Consider the following reaction: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908720"/>
            <a:ext cx="5076057" cy="5187280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>
                <a:solidFill>
                  <a:srgbClr val="FF0000"/>
                </a:solidFill>
              </a:rPr>
              <a:t>N</a:t>
            </a:r>
            <a:r>
              <a:rPr lang="en-CA" b="1" baseline="-25000" dirty="0">
                <a:solidFill>
                  <a:srgbClr val="FF0000"/>
                </a:solidFill>
              </a:rPr>
              <a:t>2(g)</a:t>
            </a:r>
            <a:r>
              <a:rPr lang="en-CA" b="1" dirty="0">
                <a:solidFill>
                  <a:srgbClr val="FF0000"/>
                </a:solidFill>
              </a:rPr>
              <a:t>  +  3H</a:t>
            </a:r>
            <a:r>
              <a:rPr lang="en-CA" b="1" baseline="-25000" dirty="0">
                <a:solidFill>
                  <a:srgbClr val="FF0000"/>
                </a:solidFill>
              </a:rPr>
              <a:t>2(g)</a:t>
            </a:r>
            <a:r>
              <a:rPr lang="en-CA" b="1" dirty="0">
                <a:solidFill>
                  <a:srgbClr val="FF0000"/>
                </a:solidFill>
              </a:rPr>
              <a:t>  </a:t>
            </a:r>
            <a:r>
              <a:rPr lang="en-CA" b="1" dirty="0">
                <a:solidFill>
                  <a:srgbClr val="FF0000"/>
                </a:solidFill>
                <a:sym typeface="Wingdings" panose="05000000000000000000" pitchFamily="2" charset="2"/>
              </a:rPr>
              <a:t>  2NH</a:t>
            </a:r>
            <a:r>
              <a:rPr lang="en-CA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3(g)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1</a:t>
            </a: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) The system is at equilibrium</a:t>
            </a:r>
          </a:p>
          <a:p>
            <a:pPr marL="0" indent="0">
              <a:buNone/>
            </a:pPr>
            <a:r>
              <a:rPr lang="en-CA" sz="14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Q? What evidence is there to support this?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2) NH</a:t>
            </a:r>
            <a:r>
              <a:rPr lang="en-CA" b="1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</a:t>
            </a: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is added to the system</a:t>
            </a:r>
          </a:p>
          <a:p>
            <a:pPr marL="0" indent="0">
              <a:buNone/>
            </a:pPr>
            <a:r>
              <a:rPr lang="en-CA" sz="14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Q? What evidence is there to support this?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3) The system responds by </a:t>
            </a:r>
          </a:p>
          <a:p>
            <a:pPr marL="457200" indent="-457200">
              <a:buAutoNum type="alphaLcParenR"/>
            </a:pP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Reacting __________</a:t>
            </a:r>
            <a:endParaRPr lang="en-CA" b="1" baseline="-25000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457200" indent="-457200">
              <a:buAutoNum type="alphaLcParenR"/>
            </a:pP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This causes the concentration of H</a:t>
            </a:r>
            <a:r>
              <a:rPr lang="en-CA" b="1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and N</a:t>
            </a:r>
            <a:r>
              <a:rPr lang="en-CA" b="1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to _____</a:t>
            </a:r>
          </a:p>
          <a:p>
            <a:pPr marL="457200" indent="-457200">
              <a:buAutoNum type="alphaLcParenR"/>
            </a:pP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position of equilibrium has shifted to the ______</a:t>
            </a:r>
            <a:endParaRPr lang="en-CA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Picture 24" descr="CHA56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772815" cy="52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Adobe Caslon Pro Bold" panose="0205070206050A020403" pitchFamily="18" charset="0"/>
              </a:rPr>
              <a:t>Predict the response of the system for each of the following stresses:</a:t>
            </a:r>
            <a:endParaRPr lang="en-CA" sz="4000" dirty="0"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b="1" dirty="0">
                <a:solidFill>
                  <a:srgbClr val="FF0000"/>
                </a:solidFill>
              </a:rPr>
              <a:t>N</a:t>
            </a:r>
            <a:r>
              <a:rPr lang="en-CA" b="1" baseline="-25000" dirty="0">
                <a:solidFill>
                  <a:srgbClr val="FF0000"/>
                </a:solidFill>
              </a:rPr>
              <a:t>2(g)</a:t>
            </a:r>
            <a:r>
              <a:rPr lang="en-CA" b="1" dirty="0">
                <a:solidFill>
                  <a:srgbClr val="FF0000"/>
                </a:solidFill>
              </a:rPr>
              <a:t>  +  3H</a:t>
            </a:r>
            <a:r>
              <a:rPr lang="en-CA" b="1" baseline="-25000" dirty="0">
                <a:solidFill>
                  <a:srgbClr val="FF0000"/>
                </a:solidFill>
              </a:rPr>
              <a:t>2(g)</a:t>
            </a:r>
            <a:r>
              <a:rPr lang="en-CA" b="1" dirty="0">
                <a:solidFill>
                  <a:srgbClr val="FF0000"/>
                </a:solidFill>
              </a:rPr>
              <a:t>  </a:t>
            </a:r>
            <a:r>
              <a:rPr lang="en-CA" b="1" dirty="0">
                <a:solidFill>
                  <a:srgbClr val="FF0000"/>
                </a:solidFill>
                <a:sym typeface="Wingdings" panose="05000000000000000000" pitchFamily="2" charset="2"/>
              </a:rPr>
              <a:t>  2NH</a:t>
            </a:r>
            <a:r>
              <a:rPr lang="en-CA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3(g)</a:t>
            </a:r>
          </a:p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Removing some NH</a:t>
            </a:r>
            <a:r>
              <a:rPr lang="en-CA" b="1" baseline="-25000" dirty="0" smtClean="0">
                <a:solidFill>
                  <a:srgbClr val="002060"/>
                </a:solidFill>
              </a:rPr>
              <a:t>3</a:t>
            </a:r>
            <a:endParaRPr lang="en-CA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Adding some N</a:t>
            </a:r>
            <a:r>
              <a:rPr lang="en-CA" b="1" baseline="-25000" dirty="0" smtClean="0">
                <a:solidFill>
                  <a:srgbClr val="002060"/>
                </a:solidFill>
              </a:rPr>
              <a:t>2</a:t>
            </a:r>
            <a:r>
              <a:rPr lang="en-CA" b="1" dirty="0" smtClean="0">
                <a:solidFill>
                  <a:srgbClr val="002060"/>
                </a:solidFill>
              </a:rPr>
              <a:t> or H</a:t>
            </a:r>
            <a:r>
              <a:rPr lang="en-CA" b="1" baseline="-25000" dirty="0" smtClean="0">
                <a:solidFill>
                  <a:srgbClr val="002060"/>
                </a:solidFill>
              </a:rPr>
              <a:t>2</a:t>
            </a:r>
            <a:endParaRPr lang="en-CA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Removing some N</a:t>
            </a:r>
            <a:r>
              <a:rPr lang="en-CA" b="1" baseline="-25000" dirty="0" smtClean="0">
                <a:solidFill>
                  <a:srgbClr val="002060"/>
                </a:solidFill>
              </a:rPr>
              <a:t>2</a:t>
            </a:r>
            <a:r>
              <a:rPr lang="en-CA" b="1" dirty="0" smtClean="0">
                <a:solidFill>
                  <a:srgbClr val="002060"/>
                </a:solidFill>
              </a:rPr>
              <a:t> or H</a:t>
            </a:r>
            <a:r>
              <a:rPr lang="en-CA" b="1" baseline="-25000" dirty="0" smtClean="0">
                <a:solidFill>
                  <a:srgbClr val="002060"/>
                </a:solidFill>
              </a:rPr>
              <a:t>2</a:t>
            </a:r>
            <a:endParaRPr lang="en-CA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002060"/>
                </a:solidFill>
              </a:rPr>
              <a:t>Conclusion:</a:t>
            </a:r>
          </a:p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The system will shift left when:</a:t>
            </a:r>
          </a:p>
          <a:p>
            <a:pPr marL="514350" indent="-514350">
              <a:buAutoNum type="arabicParenR"/>
            </a:pPr>
            <a:r>
              <a:rPr lang="en-CA" b="1" dirty="0" smtClean="0">
                <a:solidFill>
                  <a:srgbClr val="002060"/>
                </a:solidFill>
              </a:rPr>
              <a:t>The system will shift right when:</a:t>
            </a:r>
            <a:endParaRPr lang="en-CA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C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CA" sz="3200" b="1" u="sng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Changes in pressure </a:t>
            </a:r>
            <a:endParaRPr lang="en-CA" sz="3200" b="1" u="sng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>
                <a:solidFill>
                  <a:srgbClr val="002060"/>
                </a:solidFill>
                <a:latin typeface="Adobe Caslon Pro Bold" panose="0205070206050A020403" pitchFamily="18" charset="0"/>
              </a:rPr>
              <a:t>Pressure is caused by gas molecules hitting the sides of their container. </a:t>
            </a:r>
            <a:endParaRPr lang="en-CA" b="1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</a:t>
            </a:r>
            <a:r>
              <a:rPr lang="en-CA" b="1" dirty="0">
                <a:solidFill>
                  <a:srgbClr val="002060"/>
                </a:solidFill>
                <a:latin typeface="Adobe Caslon Pro Bold" panose="0205070206050A020403" pitchFamily="18" charset="0"/>
              </a:rPr>
              <a:t>more molecules you have in the container, the higher the pressure will be</a:t>
            </a: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</a:t>
            </a:r>
          </a:p>
          <a:p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Pressure can increase or decrease by changing the volume of the container</a:t>
            </a:r>
          </a:p>
          <a:p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Decreasing the volume of the container _______ the pressure; increasing the volume _____ the pressure</a:t>
            </a:r>
          </a:p>
          <a:p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</a:t>
            </a:r>
            <a:r>
              <a:rPr lang="en-CA" b="1" dirty="0">
                <a:solidFill>
                  <a:srgbClr val="002060"/>
                </a:solidFill>
                <a:latin typeface="Adobe Caslon Pro Bold" panose="0205070206050A020403" pitchFamily="18" charset="0"/>
              </a:rPr>
              <a:t>system can reduce the pressure by reacting in such a way as to produce fewer molecules</a:t>
            </a:r>
            <a:r>
              <a:rPr lang="en-CA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7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654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Caslon Pro</vt:lpstr>
      <vt:lpstr>Adobe Caslon Pro Bold</vt:lpstr>
      <vt:lpstr>Arial</vt:lpstr>
      <vt:lpstr>Calibri</vt:lpstr>
      <vt:lpstr>Times New Roman</vt:lpstr>
      <vt:lpstr>Wingdings</vt:lpstr>
      <vt:lpstr>Office Theme</vt:lpstr>
      <vt:lpstr>Default Design</vt:lpstr>
      <vt:lpstr>1_Default Design</vt:lpstr>
      <vt:lpstr>3_Default Design</vt:lpstr>
      <vt:lpstr>2_Default Design</vt:lpstr>
      <vt:lpstr>5_Default Design</vt:lpstr>
      <vt:lpstr>Equilibrium and Le Chaletier’s Principle</vt:lpstr>
      <vt:lpstr>Stressing an Equilibrium System</vt:lpstr>
      <vt:lpstr>Restoring Equilibrium</vt:lpstr>
      <vt:lpstr>Le Chatelier’s Principle</vt:lpstr>
      <vt:lpstr>What are stresses (disturbances)?</vt:lpstr>
      <vt:lpstr>How does the principle work?</vt:lpstr>
      <vt:lpstr>Consider the following reaction:</vt:lpstr>
      <vt:lpstr>Predict the response of the system for each of the following stresses:</vt:lpstr>
      <vt:lpstr>Changes in pressure </vt:lpstr>
      <vt:lpstr> 2NO2(g) ↔ N2O4(g) Brown                 colourless </vt:lpstr>
      <vt:lpstr>PowerPoint Presentation</vt:lpstr>
      <vt:lpstr>What impact will increasing pressure have on the following?</vt:lpstr>
      <vt:lpstr>Changes in temperature</vt:lpstr>
      <vt:lpstr>PowerPoint Presentation</vt:lpstr>
      <vt:lpstr>Keq is temperature dependent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is Beautiful</dc:creator>
  <cp:lastModifiedBy>Ken Wall</cp:lastModifiedBy>
  <cp:revision>50</cp:revision>
  <dcterms:created xsi:type="dcterms:W3CDTF">2012-04-23T23:07:57Z</dcterms:created>
  <dcterms:modified xsi:type="dcterms:W3CDTF">2016-09-01T23:46:26Z</dcterms:modified>
</cp:coreProperties>
</file>