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4" r:id="rId6"/>
    <p:sldId id="262" r:id="rId7"/>
    <p:sldId id="265" r:id="rId8"/>
    <p:sldId id="260" r:id="rId9"/>
    <p:sldId id="266" r:id="rId10"/>
    <p:sldId id="267" r:id="rId11"/>
    <p:sldId id="268" r:id="rId12"/>
    <p:sldId id="269" r:id="rId13"/>
  </p:sldIdLst>
  <p:sldSz cx="12192000" cy="6858000"/>
  <p:notesSz cx="701675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112" autoAdjust="0"/>
    <p:restoredTop sz="94660"/>
  </p:normalViewPr>
  <p:slideViewPr>
    <p:cSldViewPr snapToGrid="0">
      <p:cViewPr varScale="1">
        <p:scale>
          <a:sx n="126" d="100"/>
          <a:sy n="126" d="100"/>
        </p:scale>
        <p:origin x="138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0592" cy="465455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4534" y="0"/>
            <a:ext cx="3040592" cy="465455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r">
              <a:defRPr sz="1200"/>
            </a:lvl1pPr>
          </a:lstStyle>
          <a:p>
            <a:fld id="{C2312BBA-4455-4D70-A945-EA9CD06329B1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40592" cy="465455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4534" y="8842029"/>
            <a:ext cx="3040592" cy="465455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r">
              <a:defRPr sz="1200"/>
            </a:lvl1pPr>
          </a:lstStyle>
          <a:p>
            <a:fld id="{5745A313-12DC-41E1-B9CA-0234977F9F9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030827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0D14-90DD-4737-8470-93700BB6D12C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50971-06BD-4C41-BD6C-40BD1CBF12B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05587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0D14-90DD-4737-8470-93700BB6D12C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50971-06BD-4C41-BD6C-40BD1CBF12B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28281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0D14-90DD-4737-8470-93700BB6D12C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50971-06BD-4C41-BD6C-40BD1CBF12B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77614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0D14-90DD-4737-8470-93700BB6D12C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50971-06BD-4C41-BD6C-40BD1CBF12B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46506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0D14-90DD-4737-8470-93700BB6D12C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50971-06BD-4C41-BD6C-40BD1CBF12B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38563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0D14-90DD-4737-8470-93700BB6D12C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50971-06BD-4C41-BD6C-40BD1CBF12B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43893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0D14-90DD-4737-8470-93700BB6D12C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50971-06BD-4C41-BD6C-40BD1CBF12B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78030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0D14-90DD-4737-8470-93700BB6D12C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50971-06BD-4C41-BD6C-40BD1CBF12B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45038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0D14-90DD-4737-8470-93700BB6D12C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50971-06BD-4C41-BD6C-40BD1CBF12B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15664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0D14-90DD-4737-8470-93700BB6D12C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50971-06BD-4C41-BD6C-40BD1CBF12B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59712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0D14-90DD-4737-8470-93700BB6D12C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50971-06BD-4C41-BD6C-40BD1CBF12B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42179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0D14-90DD-4737-8470-93700BB6D12C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750971-06BD-4C41-BD6C-40BD1CBF12B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36350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70165"/>
            <a:ext cx="9144000" cy="1236518"/>
          </a:xfrm>
        </p:spPr>
        <p:txBody>
          <a:bodyPr/>
          <a:lstStyle/>
          <a:p>
            <a:r>
              <a:rPr lang="en-CA" dirty="0" smtClean="0"/>
              <a:t>Solutions and Solubility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620982"/>
            <a:ext cx="9144000" cy="3636818"/>
          </a:xfrm>
        </p:spPr>
        <p:txBody>
          <a:bodyPr/>
          <a:lstStyle/>
          <a:p>
            <a:endParaRPr lang="en-CA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7081" y="1334600"/>
            <a:ext cx="2601701" cy="392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6774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Write the equation for saturated solutions of the following compounds and look up their </a:t>
            </a:r>
            <a:r>
              <a:rPr lang="en-CA" dirty="0" err="1" smtClean="0"/>
              <a:t>K</a:t>
            </a:r>
            <a:r>
              <a:rPr lang="en-CA" baseline="-25000" dirty="0" err="1" smtClean="0"/>
              <a:t>sp</a:t>
            </a:r>
            <a:r>
              <a:rPr lang="en-CA" dirty="0" err="1" smtClean="0"/>
              <a:t>value</a:t>
            </a:r>
            <a:r>
              <a:rPr lang="en-CA" dirty="0" smtClean="0"/>
              <a:t>.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 smtClean="0"/>
              <a:t>BaSO</a:t>
            </a:r>
            <a:r>
              <a:rPr lang="en-CA" baseline="-25000" dirty="0" smtClean="0"/>
              <a:t>4</a:t>
            </a:r>
            <a:endParaRPr lang="en-CA" dirty="0" smtClean="0"/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r>
              <a:rPr lang="en-CA" dirty="0" smtClean="0"/>
              <a:t>PbI</a:t>
            </a:r>
            <a:r>
              <a:rPr lang="en-CA" baseline="-25000" dirty="0" smtClean="0"/>
              <a:t>2</a:t>
            </a:r>
            <a:endParaRPr lang="en-CA" dirty="0" smtClean="0"/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r>
              <a:rPr lang="en-CA" dirty="0" smtClean="0"/>
              <a:t>Sr</a:t>
            </a:r>
            <a:r>
              <a:rPr lang="en-CA" baseline="-25000" dirty="0" smtClean="0"/>
              <a:t>3</a:t>
            </a:r>
            <a:r>
              <a:rPr lang="en-CA" dirty="0" smtClean="0"/>
              <a:t>(PO</a:t>
            </a:r>
            <a:r>
              <a:rPr lang="en-CA" baseline="-25000" dirty="0" smtClean="0"/>
              <a:t>4</a:t>
            </a:r>
            <a:r>
              <a:rPr lang="en-CA" dirty="0" smtClean="0"/>
              <a:t>)</a:t>
            </a:r>
            <a:r>
              <a:rPr lang="en-CA" baseline="-25000" dirty="0" smtClean="0"/>
              <a:t>2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35814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b="1" dirty="0" smtClean="0">
                <a:solidFill>
                  <a:srgbClr val="0070C0"/>
                </a:solidFill>
                <a:latin typeface="+mn-lt"/>
              </a:rPr>
              <a:t>Solubility and ICE Charts</a:t>
            </a:r>
            <a:endParaRPr lang="en-CA" b="1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CA" sz="4000" b="1" dirty="0" smtClean="0"/>
              <a:t>  BaSO</a:t>
            </a:r>
            <a:r>
              <a:rPr lang="en-CA" sz="4000" b="1" baseline="-25000" dirty="0" smtClean="0"/>
              <a:t>4(s)</a:t>
            </a:r>
            <a:r>
              <a:rPr lang="en-CA" sz="4000" b="1" dirty="0" smtClean="0"/>
              <a:t>   </a:t>
            </a:r>
            <a:r>
              <a:rPr lang="en-CA" sz="4000" b="1" dirty="0" smtClean="0">
                <a:sym typeface="Wingdings" panose="05000000000000000000" pitchFamily="2" charset="2"/>
              </a:rPr>
              <a:t>   Ba</a:t>
            </a:r>
            <a:r>
              <a:rPr lang="en-CA" sz="4000" b="1" baseline="30000" dirty="0" smtClean="0">
                <a:sym typeface="Wingdings" panose="05000000000000000000" pitchFamily="2" charset="2"/>
              </a:rPr>
              <a:t>2+</a:t>
            </a:r>
            <a:r>
              <a:rPr lang="en-CA" sz="4000" b="1" baseline="-25000" dirty="0" smtClean="0">
                <a:sym typeface="Wingdings" panose="05000000000000000000" pitchFamily="2" charset="2"/>
              </a:rPr>
              <a:t>(aq)</a:t>
            </a:r>
            <a:r>
              <a:rPr lang="en-CA" sz="4000" b="1" dirty="0" smtClean="0">
                <a:sym typeface="Wingdings" panose="05000000000000000000" pitchFamily="2" charset="2"/>
              </a:rPr>
              <a:t>    +    SO</a:t>
            </a:r>
            <a:r>
              <a:rPr lang="en-CA" sz="4000" b="1" baseline="-25000" dirty="0" smtClean="0">
                <a:sym typeface="Wingdings" panose="05000000000000000000" pitchFamily="2" charset="2"/>
              </a:rPr>
              <a:t>4</a:t>
            </a:r>
            <a:r>
              <a:rPr lang="en-CA" sz="4000" b="1" baseline="30000" dirty="0" smtClean="0">
                <a:sym typeface="Wingdings" panose="05000000000000000000" pitchFamily="2" charset="2"/>
              </a:rPr>
              <a:t>2-</a:t>
            </a:r>
            <a:r>
              <a:rPr lang="en-CA" sz="4000" b="1" baseline="-25000" dirty="0" smtClean="0">
                <a:sym typeface="Wingdings" panose="05000000000000000000" pitchFamily="2" charset="2"/>
              </a:rPr>
              <a:t>(aq)</a:t>
            </a:r>
          </a:p>
          <a:p>
            <a:pPr marL="0" indent="0" algn="ctr">
              <a:buNone/>
            </a:pPr>
            <a:endParaRPr lang="en-CA" sz="4000" b="1" baseline="-25000" dirty="0">
              <a:sym typeface="Wingdings" panose="05000000000000000000" pitchFamily="2" charset="2"/>
            </a:endParaRPr>
          </a:p>
          <a:p>
            <a:pPr marL="0" indent="0" algn="ctr">
              <a:buNone/>
            </a:pPr>
            <a:endParaRPr lang="en-CA" sz="4000" b="1" baseline="-25000" dirty="0" smtClean="0">
              <a:sym typeface="Wingdings" panose="05000000000000000000" pitchFamily="2" charset="2"/>
            </a:endParaRPr>
          </a:p>
          <a:p>
            <a:pPr marL="0" indent="0" algn="ctr">
              <a:buNone/>
            </a:pPr>
            <a:endParaRPr lang="en-CA" sz="4000" b="1" baseline="-25000" dirty="0">
              <a:sym typeface="Wingdings" panose="05000000000000000000" pitchFamily="2" charset="2"/>
            </a:endParaRPr>
          </a:p>
          <a:p>
            <a:pPr marL="0" indent="0" algn="ctr">
              <a:buNone/>
            </a:pPr>
            <a:endParaRPr lang="en-CA" sz="4000" b="1" baseline="-25000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CA" sz="4000" b="1" baseline="-25000" dirty="0" smtClean="0">
                <a:sym typeface="Wingdings" panose="05000000000000000000" pitchFamily="2" charset="2"/>
              </a:rPr>
              <a:t>What is the [Ba</a:t>
            </a:r>
            <a:r>
              <a:rPr lang="en-CA" sz="4000" b="1" baseline="30000" dirty="0" smtClean="0">
                <a:sym typeface="Wingdings" panose="05000000000000000000" pitchFamily="2" charset="2"/>
              </a:rPr>
              <a:t>2+ </a:t>
            </a:r>
            <a:r>
              <a:rPr lang="en-CA" sz="4000" b="1" baseline="-25000" dirty="0" smtClean="0">
                <a:sym typeface="Wingdings" panose="05000000000000000000" pitchFamily="2" charset="2"/>
              </a:rPr>
              <a:t>]?</a:t>
            </a:r>
          </a:p>
          <a:p>
            <a:pPr marL="0" indent="0">
              <a:buNone/>
            </a:pPr>
            <a:endParaRPr lang="en-CA" sz="4000" b="1" baseline="-250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CA" sz="4000" b="1" baseline="-25000" dirty="0" smtClean="0">
                <a:sym typeface="Wingdings" panose="05000000000000000000" pitchFamily="2" charset="2"/>
              </a:rPr>
              <a:t>What</a:t>
            </a:r>
            <a:r>
              <a:rPr lang="en-CA" sz="4000" b="1" dirty="0" smtClean="0">
                <a:sym typeface="Wingdings" panose="05000000000000000000" pitchFamily="2" charset="2"/>
              </a:rPr>
              <a:t> </a:t>
            </a:r>
            <a:r>
              <a:rPr lang="en-CA" sz="4000" b="1" baseline="-25000" dirty="0" smtClean="0">
                <a:sym typeface="Wingdings" panose="05000000000000000000" pitchFamily="2" charset="2"/>
              </a:rPr>
              <a:t>is</a:t>
            </a:r>
            <a:r>
              <a:rPr lang="en-CA" sz="4000" b="1" dirty="0" smtClean="0">
                <a:sym typeface="Wingdings" panose="05000000000000000000" pitchFamily="2" charset="2"/>
              </a:rPr>
              <a:t> </a:t>
            </a:r>
            <a:r>
              <a:rPr lang="en-CA" sz="4000" b="1" baseline="-25000" dirty="0" smtClean="0">
                <a:sym typeface="Wingdings" panose="05000000000000000000" pitchFamily="2" charset="2"/>
              </a:rPr>
              <a:t>the</a:t>
            </a:r>
            <a:r>
              <a:rPr lang="en-CA" sz="4000" b="1" dirty="0" smtClean="0">
                <a:sym typeface="Wingdings" panose="05000000000000000000" pitchFamily="2" charset="2"/>
              </a:rPr>
              <a:t> </a:t>
            </a:r>
            <a:r>
              <a:rPr lang="en-CA" sz="4000" b="1" baseline="-25000" dirty="0" smtClean="0">
                <a:sym typeface="Wingdings" panose="05000000000000000000" pitchFamily="2" charset="2"/>
              </a:rPr>
              <a:t>solubility</a:t>
            </a:r>
            <a:r>
              <a:rPr lang="en-CA" sz="4000" b="1" dirty="0" smtClean="0">
                <a:sym typeface="Wingdings" panose="05000000000000000000" pitchFamily="2" charset="2"/>
              </a:rPr>
              <a:t> </a:t>
            </a:r>
            <a:r>
              <a:rPr lang="en-CA" sz="4000" b="1" baseline="-25000" smtClean="0">
                <a:sym typeface="Wingdings" panose="05000000000000000000" pitchFamily="2" charset="2"/>
              </a:rPr>
              <a:t>of</a:t>
            </a:r>
            <a:r>
              <a:rPr lang="en-CA" sz="4000" b="1" smtClean="0">
                <a:sym typeface="Wingdings" panose="05000000000000000000" pitchFamily="2" charset="2"/>
              </a:rPr>
              <a:t> </a:t>
            </a:r>
            <a:r>
              <a:rPr lang="en-CA" sz="4000" b="1" baseline="-25000" smtClean="0">
                <a:sym typeface="Wingdings" panose="05000000000000000000" pitchFamily="2" charset="2"/>
              </a:rPr>
              <a:t>BaSO4</a:t>
            </a:r>
            <a:r>
              <a:rPr lang="en-CA" sz="4000" b="1" smtClean="0">
                <a:sym typeface="Wingdings" panose="05000000000000000000" pitchFamily="2" charset="2"/>
              </a:rPr>
              <a:t> </a:t>
            </a:r>
            <a:r>
              <a:rPr lang="en-CA" sz="4000" b="1" baseline="-25000" smtClean="0">
                <a:sym typeface="Wingdings" panose="05000000000000000000" pitchFamily="2" charset="2"/>
              </a:rPr>
              <a:t> </a:t>
            </a:r>
            <a:r>
              <a:rPr lang="en-CA" sz="4000" b="1" baseline="-25000" dirty="0" smtClean="0">
                <a:sym typeface="Wingdings" panose="05000000000000000000" pitchFamily="2" charset="2"/>
              </a:rPr>
              <a:t>in</a:t>
            </a:r>
            <a:r>
              <a:rPr lang="en-CA" sz="4000" b="1" dirty="0" smtClean="0">
                <a:sym typeface="Wingdings" panose="05000000000000000000" pitchFamily="2" charset="2"/>
              </a:rPr>
              <a:t> </a:t>
            </a:r>
            <a:r>
              <a:rPr lang="en-CA" sz="4000" b="1" baseline="-25000" dirty="0" err="1" smtClean="0">
                <a:sym typeface="Wingdings" panose="05000000000000000000" pitchFamily="2" charset="2"/>
              </a:rPr>
              <a:t>mol</a:t>
            </a:r>
            <a:r>
              <a:rPr lang="en-CA" sz="4000" b="1" baseline="-25000" dirty="0" smtClean="0">
                <a:sym typeface="Wingdings" panose="05000000000000000000" pitchFamily="2" charset="2"/>
              </a:rPr>
              <a:t>/L?</a:t>
            </a:r>
            <a:r>
              <a:rPr lang="en-CA" sz="4000" b="1" dirty="0" smtClean="0">
                <a:sym typeface="Wingdings" panose="05000000000000000000" pitchFamily="2" charset="2"/>
              </a:rPr>
              <a:t>  </a:t>
            </a:r>
            <a:r>
              <a:rPr lang="en-CA" sz="4000" b="1" baseline="-25000" dirty="0" smtClean="0">
                <a:sym typeface="Wingdings" panose="05000000000000000000" pitchFamily="2" charset="2"/>
              </a:rPr>
              <a:t> In</a:t>
            </a:r>
            <a:r>
              <a:rPr lang="en-CA" sz="4000" b="1" dirty="0" smtClean="0">
                <a:sym typeface="Wingdings" panose="05000000000000000000" pitchFamily="2" charset="2"/>
              </a:rPr>
              <a:t> </a:t>
            </a:r>
            <a:r>
              <a:rPr lang="en-CA" sz="4000" b="1" baseline="-25000" dirty="0" smtClean="0">
                <a:sym typeface="Wingdings" panose="05000000000000000000" pitchFamily="2" charset="2"/>
              </a:rPr>
              <a:t>g/L?</a:t>
            </a:r>
            <a:r>
              <a:rPr lang="en-CA" sz="4000" b="1" dirty="0" smtClean="0">
                <a:sym typeface="Wingdings" panose="05000000000000000000" pitchFamily="2" charset="2"/>
              </a:rPr>
              <a:t>   </a:t>
            </a:r>
            <a:r>
              <a:rPr lang="en-CA" sz="4000" b="1" baseline="-25000" dirty="0" smtClean="0">
                <a:sym typeface="Wingdings" panose="05000000000000000000" pitchFamily="2" charset="2"/>
              </a:rPr>
              <a:t>In</a:t>
            </a:r>
            <a:r>
              <a:rPr lang="en-CA" sz="4000" b="1" dirty="0" smtClean="0">
                <a:sym typeface="Wingdings" panose="05000000000000000000" pitchFamily="2" charset="2"/>
              </a:rPr>
              <a:t> </a:t>
            </a:r>
            <a:r>
              <a:rPr lang="en-CA" sz="4000" b="1" baseline="-25000" dirty="0" smtClean="0">
                <a:sym typeface="Wingdings" panose="05000000000000000000" pitchFamily="2" charset="2"/>
              </a:rPr>
              <a:t>g/100 mL?</a:t>
            </a:r>
            <a:r>
              <a:rPr lang="en-CA" sz="4000" b="1" dirty="0" smtClean="0">
                <a:sym typeface="Wingdings" panose="05000000000000000000" pitchFamily="2" charset="2"/>
              </a:rPr>
              <a:t> </a:t>
            </a:r>
            <a:endParaRPr lang="en-CA" sz="4000" b="1" baseline="-250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CA" sz="4000" b="1" dirty="0"/>
          </a:p>
        </p:txBody>
      </p:sp>
    </p:spTree>
    <p:extLst>
      <p:ext uri="{BB962C8B-B14F-4D97-AF65-F5344CB8AC3E}">
        <p14:creationId xmlns:p14="http://schemas.microsoft.com/office/powerpoint/2010/main" val="3910607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20775"/>
          </a:xfrm>
        </p:spPr>
        <p:txBody>
          <a:bodyPr/>
          <a:lstStyle/>
          <a:p>
            <a:pPr algn="ctr"/>
            <a:r>
              <a:rPr lang="en-CA" b="1" dirty="0">
                <a:solidFill>
                  <a:srgbClr val="0070C0"/>
                </a:solidFill>
              </a:rPr>
              <a:t>Solubility and ICE Charts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5450"/>
            <a:ext cx="10515600" cy="4481513"/>
          </a:xfrm>
        </p:spPr>
        <p:txBody>
          <a:bodyPr/>
          <a:lstStyle/>
          <a:p>
            <a:pPr marL="0" indent="0">
              <a:buNone/>
            </a:pPr>
            <a:r>
              <a:rPr lang="en-CA" dirty="0" smtClean="0"/>
              <a:t>What is the </a:t>
            </a:r>
            <a:r>
              <a:rPr lang="en-CA" dirty="0"/>
              <a:t>molar solubility of PbI</a:t>
            </a:r>
            <a:r>
              <a:rPr lang="en-CA" baseline="-25000" dirty="0"/>
              <a:t>2</a:t>
            </a:r>
            <a:r>
              <a:rPr lang="en-CA" dirty="0"/>
              <a:t> </a:t>
            </a:r>
            <a:r>
              <a:rPr lang="en-CA" dirty="0" smtClean="0"/>
              <a:t>?   </a:t>
            </a:r>
            <a:r>
              <a:rPr lang="en-CA" smtClean="0"/>
              <a:t>Sr</a:t>
            </a:r>
            <a:r>
              <a:rPr lang="en-CA" baseline="-25000" smtClean="0"/>
              <a:t>3</a:t>
            </a:r>
            <a:r>
              <a:rPr lang="en-CA" smtClean="0"/>
              <a:t>(PO</a:t>
            </a:r>
            <a:r>
              <a:rPr lang="en-CA" baseline="-25000" smtClean="0"/>
              <a:t>4</a:t>
            </a:r>
            <a:r>
              <a:rPr lang="en-CA" smtClean="0"/>
              <a:t>)</a:t>
            </a:r>
            <a:r>
              <a:rPr lang="en-CA" baseline="-25000" smtClean="0"/>
              <a:t>2</a:t>
            </a:r>
            <a:r>
              <a:rPr lang="en-CA" smtClean="0"/>
              <a:t> ?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36131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b="1" dirty="0" smtClean="0">
                <a:solidFill>
                  <a:srgbClr val="0070C0"/>
                </a:solidFill>
              </a:rPr>
              <a:t>Solubility: can be described qualitatively</a:t>
            </a:r>
            <a:endParaRPr lang="en-CA" b="1" dirty="0">
              <a:solidFill>
                <a:srgbClr val="0070C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688296"/>
            <a:ext cx="10515600" cy="2625995"/>
          </a:xfrm>
        </p:spPr>
      </p:pic>
    </p:spTree>
    <p:extLst>
      <p:ext uri="{BB962C8B-B14F-4D97-AF65-F5344CB8AC3E}">
        <p14:creationId xmlns:p14="http://schemas.microsoft.com/office/powerpoint/2010/main" val="1108800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rgbClr val="0070C0"/>
                </a:solidFill>
                <a:latin typeface="+mn-lt"/>
              </a:rPr>
              <a:t>Solubility: can be described quantitatively</a:t>
            </a:r>
            <a:endParaRPr lang="en-CA" b="1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sz="3600" b="1" dirty="0" smtClean="0"/>
              <a:t>The maximum amount of solute that can be dissolved in a given volume of solution</a:t>
            </a:r>
          </a:p>
          <a:p>
            <a:r>
              <a:rPr lang="en-CA" sz="3600" b="1" dirty="0" smtClean="0"/>
              <a:t>g/100 mL   OR   g/L    OR  mol/L (molar solubility)</a:t>
            </a:r>
          </a:p>
          <a:p>
            <a:r>
              <a:rPr lang="en-CA" sz="3600" b="1" dirty="0" smtClean="0"/>
              <a:t>Depends on the solute being dissolved AND the temperature</a:t>
            </a:r>
            <a:endParaRPr lang="en-CA" sz="3600" b="1" dirty="0"/>
          </a:p>
        </p:txBody>
      </p:sp>
    </p:spTree>
    <p:extLst>
      <p:ext uri="{BB962C8B-B14F-4D97-AF65-F5344CB8AC3E}">
        <p14:creationId xmlns:p14="http://schemas.microsoft.com/office/powerpoint/2010/main" val="19164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b="1" dirty="0" smtClean="0">
                <a:solidFill>
                  <a:srgbClr val="0070C0"/>
                </a:solidFill>
                <a:latin typeface="+mn-lt"/>
              </a:rPr>
              <a:t>Solubility of various ionic compounds</a:t>
            </a:r>
            <a:endParaRPr lang="en-CA" b="1" dirty="0">
              <a:solidFill>
                <a:srgbClr val="0070C0"/>
              </a:solidFill>
              <a:latin typeface="+mn-lt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0987" y="2120106"/>
            <a:ext cx="4010025" cy="3762375"/>
          </a:xfrm>
        </p:spPr>
      </p:pic>
    </p:spTree>
    <p:extLst>
      <p:ext uri="{BB962C8B-B14F-4D97-AF65-F5344CB8AC3E}">
        <p14:creationId xmlns:p14="http://schemas.microsoft.com/office/powerpoint/2010/main" val="3281916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rgbClr val="0070C0"/>
                </a:solidFill>
                <a:latin typeface="+mn-lt"/>
              </a:rPr>
              <a:t>What is the solubility of KClO</a:t>
            </a:r>
            <a:r>
              <a:rPr lang="en-CA" b="1" baseline="-25000" dirty="0" smtClean="0">
                <a:solidFill>
                  <a:srgbClr val="0070C0"/>
                </a:solidFill>
                <a:latin typeface="+mn-lt"/>
              </a:rPr>
              <a:t>3 </a:t>
            </a:r>
            <a:r>
              <a:rPr lang="en-CA" b="1" dirty="0" smtClean="0">
                <a:solidFill>
                  <a:srgbClr val="0070C0"/>
                </a:solidFill>
                <a:latin typeface="+mn-lt"/>
              </a:rPr>
              <a:t>at 30</a:t>
            </a:r>
            <a:r>
              <a:rPr lang="en-CA" b="1" baseline="30000" dirty="0" smtClean="0">
                <a:solidFill>
                  <a:srgbClr val="0070C0"/>
                </a:solidFill>
                <a:latin typeface="+mn-lt"/>
              </a:rPr>
              <a:t>o</a:t>
            </a:r>
            <a:r>
              <a:rPr lang="en-CA" b="1" dirty="0" smtClean="0">
                <a:solidFill>
                  <a:srgbClr val="0070C0"/>
                </a:solidFill>
                <a:latin typeface="+mn-lt"/>
              </a:rPr>
              <a:t>C</a:t>
            </a:r>
            <a:endParaRPr lang="en-CA" b="1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lphaLcParenR"/>
            </a:pPr>
            <a:r>
              <a:rPr lang="en-CA" dirty="0" smtClean="0"/>
              <a:t>in g/100 mL?</a:t>
            </a:r>
          </a:p>
          <a:p>
            <a:pPr marL="514350" indent="-514350">
              <a:buAutoNum type="alphaLcParenR"/>
            </a:pPr>
            <a:endParaRPr lang="en-CA" dirty="0"/>
          </a:p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r>
              <a:rPr lang="en-CA" dirty="0" smtClean="0"/>
              <a:t>b) in moles/L?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46665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b="1" dirty="0" smtClean="0">
                <a:solidFill>
                  <a:srgbClr val="0070C0"/>
                </a:solidFill>
                <a:latin typeface="+mn-lt"/>
              </a:rPr>
              <a:t>Saturated vs. unsaturated solutions</a:t>
            </a:r>
            <a:endParaRPr lang="en-CA" b="1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5318" y="1526479"/>
            <a:ext cx="6473610" cy="4063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6416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6418262" cy="952500"/>
          </a:xfrm>
        </p:spPr>
        <p:txBody>
          <a:bodyPr>
            <a:normAutofit fontScale="90000"/>
          </a:bodyPr>
          <a:lstStyle/>
          <a:p>
            <a:r>
              <a:rPr lang="en-CA" b="1" dirty="0" smtClean="0">
                <a:solidFill>
                  <a:srgbClr val="0070C0"/>
                </a:solidFill>
                <a:latin typeface="+mn-lt"/>
              </a:rPr>
              <a:t>Consider </a:t>
            </a:r>
            <a:r>
              <a:rPr lang="en-CA" b="1" dirty="0">
                <a:solidFill>
                  <a:srgbClr val="0070C0"/>
                </a:solidFill>
                <a:latin typeface="+mn-lt"/>
              </a:rPr>
              <a:t>the saturated solution of NaCl on the previous slide.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6361112" cy="3811588"/>
          </a:xfrm>
        </p:spPr>
        <p:txBody>
          <a:bodyPr>
            <a:normAutofit fontScale="92500" lnSpcReduction="20000"/>
          </a:bodyPr>
          <a:lstStyle/>
          <a:p>
            <a:pPr algn="ctr"/>
            <a:endParaRPr lang="en-CA" dirty="0" smtClean="0"/>
          </a:p>
          <a:p>
            <a:pPr algn="ctr"/>
            <a:r>
              <a:rPr lang="en-CA" sz="3900" dirty="0" smtClean="0"/>
              <a:t>We can represent the solution on the right as follows:</a:t>
            </a:r>
            <a:endParaRPr lang="en-CA" sz="3900" dirty="0"/>
          </a:p>
          <a:p>
            <a:pPr algn="ctr"/>
            <a:endParaRPr lang="en-CA" sz="2400" dirty="0" smtClean="0"/>
          </a:p>
          <a:p>
            <a:pPr algn="ctr"/>
            <a:r>
              <a:rPr lang="en-CA" sz="3200" b="1" dirty="0" smtClean="0"/>
              <a:t>NaCl</a:t>
            </a:r>
            <a:r>
              <a:rPr lang="en-CA" sz="3200" b="1" baseline="-25000" dirty="0" smtClean="0"/>
              <a:t>(s</a:t>
            </a:r>
            <a:r>
              <a:rPr lang="en-CA" sz="3200" b="1" baseline="-25000" dirty="0"/>
              <a:t>)</a:t>
            </a:r>
            <a:r>
              <a:rPr lang="en-CA" sz="3200" b="1" dirty="0"/>
              <a:t>  </a:t>
            </a:r>
            <a:r>
              <a:rPr lang="en-CA" sz="3200" b="1" dirty="0">
                <a:sym typeface="Wingdings" panose="05000000000000000000" pitchFamily="2" charset="2"/>
              </a:rPr>
              <a:t>  Na</a:t>
            </a:r>
            <a:r>
              <a:rPr lang="en-CA" sz="3200" b="1" baseline="30000" dirty="0">
                <a:sym typeface="Wingdings" panose="05000000000000000000" pitchFamily="2" charset="2"/>
              </a:rPr>
              <a:t>+</a:t>
            </a:r>
            <a:r>
              <a:rPr lang="en-CA" sz="3200" b="1" baseline="-25000" dirty="0">
                <a:sym typeface="Wingdings" panose="05000000000000000000" pitchFamily="2" charset="2"/>
              </a:rPr>
              <a:t>(aq)</a:t>
            </a:r>
            <a:r>
              <a:rPr lang="en-CA" sz="3200" b="1" dirty="0">
                <a:sym typeface="Wingdings" panose="05000000000000000000" pitchFamily="2" charset="2"/>
              </a:rPr>
              <a:t>  +  </a:t>
            </a:r>
            <a:r>
              <a:rPr lang="en-CA" sz="3200" b="1" dirty="0" err="1">
                <a:sym typeface="Wingdings" panose="05000000000000000000" pitchFamily="2" charset="2"/>
              </a:rPr>
              <a:t>Cl</a:t>
            </a:r>
            <a:r>
              <a:rPr lang="en-CA" sz="3200" b="1" baseline="30000" dirty="0">
                <a:sym typeface="Wingdings" panose="05000000000000000000" pitchFamily="2" charset="2"/>
              </a:rPr>
              <a:t>-</a:t>
            </a:r>
            <a:r>
              <a:rPr lang="en-CA" sz="3200" b="1" baseline="-25000" dirty="0">
                <a:sym typeface="Wingdings" panose="05000000000000000000" pitchFamily="2" charset="2"/>
              </a:rPr>
              <a:t>(aq)</a:t>
            </a:r>
            <a:endParaRPr lang="en-CA" sz="3200" b="1" dirty="0">
              <a:sym typeface="Wingdings" panose="05000000000000000000" pitchFamily="2" charset="2"/>
            </a:endParaRPr>
          </a:p>
          <a:p>
            <a:endParaRPr lang="en-CA" sz="3200" dirty="0">
              <a:sym typeface="Wingdings" panose="05000000000000000000" pitchFamily="2" charset="2"/>
            </a:endParaRPr>
          </a:p>
          <a:p>
            <a:r>
              <a:rPr lang="en-CA" sz="3200" dirty="0"/>
              <a:t>When the maximum amount of NaCl dissolves, the solution will be </a:t>
            </a:r>
            <a:r>
              <a:rPr lang="en-CA" sz="3200" b="1" dirty="0">
                <a:solidFill>
                  <a:srgbClr val="FF0000"/>
                </a:solidFill>
              </a:rPr>
              <a:t>saturated</a:t>
            </a:r>
            <a:r>
              <a:rPr lang="en-CA" sz="3200" dirty="0"/>
              <a:t> and will reach </a:t>
            </a:r>
            <a:r>
              <a:rPr lang="en-CA" sz="3200" b="1" dirty="0">
                <a:solidFill>
                  <a:srgbClr val="FF0000"/>
                </a:solidFill>
              </a:rPr>
              <a:t>equilibrium</a:t>
            </a:r>
          </a:p>
          <a:p>
            <a:endParaRPr lang="en-CA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1063318"/>
            <a:ext cx="3981449" cy="4694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0634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smtClean="0"/>
              <a:t>Recall how </a:t>
            </a:r>
            <a:r>
              <a:rPr lang="en-CA" dirty="0" err="1" smtClean="0"/>
              <a:t>NaCl</a:t>
            </a:r>
            <a:r>
              <a:rPr lang="en-CA" dirty="0" smtClean="0"/>
              <a:t> dissolves in polar water</a:t>
            </a:r>
            <a:endParaRPr lang="en-CA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1509" y="1797627"/>
            <a:ext cx="4572000" cy="4553052"/>
          </a:xfrm>
        </p:spPr>
      </p:pic>
    </p:spTree>
    <p:extLst>
      <p:ext uri="{BB962C8B-B14F-4D97-AF65-F5344CB8AC3E}">
        <p14:creationId xmlns:p14="http://schemas.microsoft.com/office/powerpoint/2010/main" val="738572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rgbClr val="0070C0"/>
                </a:solidFill>
                <a:latin typeface="+mn-lt"/>
              </a:rPr>
              <a:t>Equilibrium plays a more important role with insoluble or slightly soluble compounds</a:t>
            </a:r>
            <a:endParaRPr lang="en-CA" b="1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b="1" dirty="0" smtClean="0"/>
              <a:t>Consider CaF</a:t>
            </a:r>
            <a:r>
              <a:rPr lang="en-CA" b="1" baseline="-25000" dirty="0" smtClean="0"/>
              <a:t>2</a:t>
            </a:r>
            <a:r>
              <a:rPr lang="en-CA" b="1" dirty="0" smtClean="0"/>
              <a:t> which is considered to be a slightly soluble compound.</a:t>
            </a:r>
          </a:p>
          <a:p>
            <a:pPr marL="0" indent="0">
              <a:buNone/>
            </a:pPr>
            <a:endParaRPr lang="en-CA" b="1" dirty="0"/>
          </a:p>
          <a:p>
            <a:pPr marL="0" indent="0">
              <a:buNone/>
            </a:pPr>
            <a:r>
              <a:rPr lang="en-CA" b="1" dirty="0" smtClean="0"/>
              <a:t>Write the equation that represents a saturated solution of CaF</a:t>
            </a:r>
            <a:r>
              <a:rPr lang="en-CA" b="1" baseline="-25000" dirty="0" smtClean="0"/>
              <a:t>2</a:t>
            </a:r>
            <a:r>
              <a:rPr lang="en-CA" b="1" dirty="0" smtClean="0"/>
              <a:t>.</a:t>
            </a:r>
          </a:p>
          <a:p>
            <a:pPr marL="0" indent="0">
              <a:buNone/>
            </a:pPr>
            <a:endParaRPr lang="en-CA" b="1" dirty="0"/>
          </a:p>
          <a:p>
            <a:pPr marL="0" indent="0">
              <a:buNone/>
            </a:pPr>
            <a:r>
              <a:rPr lang="en-CA" b="1" dirty="0" smtClean="0"/>
              <a:t>Write the equilibrium expression.</a:t>
            </a:r>
          </a:p>
          <a:p>
            <a:pPr marL="0" indent="0">
              <a:buNone/>
            </a:pPr>
            <a:endParaRPr lang="en-CA" b="1" dirty="0"/>
          </a:p>
          <a:p>
            <a:pPr marL="0" indent="0">
              <a:buNone/>
            </a:pPr>
            <a:r>
              <a:rPr lang="en-CA" b="1" dirty="0" smtClean="0"/>
              <a:t>Notice that the solid is not included in the expression. We no longer call this </a:t>
            </a:r>
            <a:r>
              <a:rPr lang="en-CA" b="1" dirty="0" err="1" smtClean="0"/>
              <a:t>K</a:t>
            </a:r>
            <a:r>
              <a:rPr lang="en-CA" b="1" baseline="-25000" dirty="0" err="1" smtClean="0"/>
              <a:t>eq</a:t>
            </a:r>
            <a:r>
              <a:rPr lang="en-CA" b="1" dirty="0" smtClean="0"/>
              <a:t> but K</a:t>
            </a:r>
            <a:r>
              <a:rPr lang="en-CA" b="1" baseline="-25000" dirty="0" smtClean="0"/>
              <a:t>sp</a:t>
            </a:r>
            <a:r>
              <a:rPr lang="en-CA" b="1" dirty="0" smtClean="0"/>
              <a:t> (solubility product constant). 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08205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271</Words>
  <Application>Microsoft Office PowerPoint</Application>
  <PresentationFormat>Widescreen</PresentationFormat>
  <Paragraphs>49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Office Theme</vt:lpstr>
      <vt:lpstr>Solutions and Solubility</vt:lpstr>
      <vt:lpstr>Solubility: can be described qualitatively</vt:lpstr>
      <vt:lpstr>Solubility: can be described quantitatively</vt:lpstr>
      <vt:lpstr>Solubility of various ionic compounds</vt:lpstr>
      <vt:lpstr>What is the solubility of KClO3 at 30oC</vt:lpstr>
      <vt:lpstr>Saturated vs. unsaturated solutions</vt:lpstr>
      <vt:lpstr>Consider the saturated solution of NaCl on the previous slide.</vt:lpstr>
      <vt:lpstr>Recall how NaCl dissolves in polar water</vt:lpstr>
      <vt:lpstr>Equilibrium plays a more important role with insoluble or slightly soluble compounds</vt:lpstr>
      <vt:lpstr>Write the equation for saturated solutions of the following compounds and look up their Kspvalue.</vt:lpstr>
      <vt:lpstr>Solubility and ICE Charts</vt:lpstr>
      <vt:lpstr>Solubility and ICE Charts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Solutions and Solubility</dc:title>
  <dc:creator>Darlene is Beautiful</dc:creator>
  <cp:lastModifiedBy>Ken Wall</cp:lastModifiedBy>
  <cp:revision>21</cp:revision>
  <cp:lastPrinted>2013-11-05T15:57:29Z</cp:lastPrinted>
  <dcterms:created xsi:type="dcterms:W3CDTF">2013-11-05T02:19:37Z</dcterms:created>
  <dcterms:modified xsi:type="dcterms:W3CDTF">2016-09-02T10:56:07Z</dcterms:modified>
</cp:coreProperties>
</file>