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8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2" r:id="rId19"/>
    <p:sldId id="274" r:id="rId20"/>
    <p:sldId id="275" r:id="rId21"/>
    <p:sldId id="277" r:id="rId22"/>
    <p:sldId id="278" r:id="rId23"/>
    <p:sldId id="276" r:id="rId24"/>
    <p:sldId id="279" r:id="rId25"/>
    <p:sldId id="283" r:id="rId26"/>
    <p:sldId id="280" r:id="rId27"/>
    <p:sldId id="281" r:id="rId28"/>
    <p:sldId id="28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131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EF6A6-FA10-4B91-9BA1-33524D64B1FC}" type="datetimeFigureOut">
              <a:rPr lang="en-CA" smtClean="0"/>
              <a:t>01/09/2016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8191-3634-4640-B063-82C47CB886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0590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EF6A6-FA10-4B91-9BA1-33524D64B1FC}" type="datetimeFigureOut">
              <a:rPr lang="en-CA" smtClean="0"/>
              <a:t>01/09/2016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8191-3634-4640-B063-82C47CB886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360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EF6A6-FA10-4B91-9BA1-33524D64B1FC}" type="datetimeFigureOut">
              <a:rPr lang="en-CA" smtClean="0"/>
              <a:t>01/09/2016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8191-3634-4640-B063-82C47CB886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273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EF6A6-FA10-4B91-9BA1-33524D64B1FC}" type="datetimeFigureOut">
              <a:rPr lang="en-CA" smtClean="0"/>
              <a:t>01/09/2016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8191-3634-4640-B063-82C47CB886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5440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EF6A6-FA10-4B91-9BA1-33524D64B1FC}" type="datetimeFigureOut">
              <a:rPr lang="en-CA" smtClean="0"/>
              <a:t>01/09/2016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8191-3634-4640-B063-82C47CB886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9837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EF6A6-FA10-4B91-9BA1-33524D64B1FC}" type="datetimeFigureOut">
              <a:rPr lang="en-CA" smtClean="0"/>
              <a:t>01/09/2016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8191-3634-4640-B063-82C47CB886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9607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EF6A6-FA10-4B91-9BA1-33524D64B1FC}" type="datetimeFigureOut">
              <a:rPr lang="en-CA" smtClean="0"/>
              <a:t>01/09/2016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8191-3634-4640-B063-82C47CB886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3844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EF6A6-FA10-4B91-9BA1-33524D64B1FC}" type="datetimeFigureOut">
              <a:rPr lang="en-CA" smtClean="0"/>
              <a:t>01/09/2016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8191-3634-4640-B063-82C47CB886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5767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EF6A6-FA10-4B91-9BA1-33524D64B1FC}" type="datetimeFigureOut">
              <a:rPr lang="en-CA" smtClean="0"/>
              <a:t>01/09/2016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8191-3634-4640-B063-82C47CB886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7261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EF6A6-FA10-4B91-9BA1-33524D64B1FC}" type="datetimeFigureOut">
              <a:rPr lang="en-CA" smtClean="0"/>
              <a:t>01/09/2016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8191-3634-4640-B063-82C47CB886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6882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EF6A6-FA10-4B91-9BA1-33524D64B1FC}" type="datetimeFigureOut">
              <a:rPr lang="en-CA" smtClean="0"/>
              <a:t>01/09/2016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8191-3634-4640-B063-82C47CB886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8707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EF6A6-FA10-4B91-9BA1-33524D64B1FC}" type="datetimeFigureOut">
              <a:rPr lang="en-CA" smtClean="0"/>
              <a:t>01/09/2016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B8191-3634-4640-B063-82C47CB8864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8968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0070C0"/>
                </a:solidFill>
              </a:rPr>
              <a:t>The Cause of Chemical Change</a:t>
            </a:r>
            <a:r>
              <a:rPr lang="en-CA" b="1" dirty="0">
                <a:solidFill>
                  <a:srgbClr val="0070C0"/>
                </a:solidFill>
              </a:rPr>
              <a:t/>
            </a:r>
            <a:br>
              <a:rPr lang="en-CA" b="1" dirty="0">
                <a:solidFill>
                  <a:srgbClr val="0070C0"/>
                </a:solidFill>
              </a:rPr>
            </a:br>
            <a:endParaRPr lang="en-CA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020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Spontaneous reactions tend to be exothermic. (i.e. they involve a loss in energy)</a:t>
            </a:r>
            <a:endParaRPr lang="en-CA" sz="32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CA" dirty="0" smtClean="0"/>
              <a:t>Products are more stable than reactants – this is why the reaction occurs</a:t>
            </a:r>
            <a:endParaRPr lang="en-C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924944"/>
            <a:ext cx="4021038" cy="2680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5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930226"/>
          </a:xfrm>
        </p:spPr>
        <p:txBody>
          <a:bodyPr>
            <a:normAutofit fontScale="90000"/>
          </a:bodyPr>
          <a:lstStyle/>
          <a:p>
            <a:r>
              <a:rPr lang="en-US" sz="4000" b="1" i="1" dirty="0" smtClean="0">
                <a:solidFill>
                  <a:srgbClr val="0070C0"/>
                </a:solidFill>
              </a:rPr>
              <a:t/>
            </a:r>
            <a:br>
              <a:rPr lang="en-US" sz="4000" b="1" i="1" dirty="0" smtClean="0">
                <a:solidFill>
                  <a:srgbClr val="0070C0"/>
                </a:solidFill>
              </a:rPr>
            </a:br>
            <a:r>
              <a:rPr lang="en-US" sz="4000" b="1" i="1" dirty="0" smtClean="0">
                <a:solidFill>
                  <a:srgbClr val="0070C0"/>
                </a:solidFill>
              </a:rPr>
              <a:t>Why </a:t>
            </a:r>
            <a:r>
              <a:rPr lang="en-US" sz="4000" b="1" i="1" dirty="0">
                <a:solidFill>
                  <a:srgbClr val="0070C0"/>
                </a:solidFill>
              </a:rPr>
              <a:t>do endothermic reactions occur (i.e. melting ice) if products are less stable than the reactants?   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US" dirty="0"/>
              <a:t> </a:t>
            </a:r>
            <a:endParaRPr lang="en-CA" dirty="0"/>
          </a:p>
          <a:p>
            <a:endParaRPr lang="en-C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536" y="2376488"/>
            <a:ext cx="3579214" cy="29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579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0070C0"/>
                </a:solidFill>
              </a:rPr>
              <a:t>More </a:t>
            </a:r>
            <a:r>
              <a:rPr lang="en-US" b="1" dirty="0">
                <a:solidFill>
                  <a:srgbClr val="0070C0"/>
                </a:solidFill>
              </a:rPr>
              <a:t>than enthalpy change must be responsible for the spontaneity of a </a:t>
            </a:r>
            <a:r>
              <a:rPr lang="en-US" b="1" dirty="0" smtClean="0">
                <a:solidFill>
                  <a:srgbClr val="0070C0"/>
                </a:solidFill>
              </a:rPr>
              <a:t>reaction</a:t>
            </a:r>
            <a:r>
              <a:rPr lang="en-CA" b="1" dirty="0">
                <a:solidFill>
                  <a:srgbClr val="0070C0"/>
                </a:solidFill>
              </a:rPr>
              <a:t/>
            </a:r>
            <a:br>
              <a:rPr lang="en-CA" b="1" dirty="0">
                <a:solidFill>
                  <a:srgbClr val="0070C0"/>
                </a:solidFill>
              </a:rPr>
            </a:br>
            <a:r>
              <a:rPr lang="en-US" dirty="0"/>
              <a:t> 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Spontaneous reactions depend on :</a:t>
            </a:r>
            <a:endParaRPr lang="en-CA" sz="4400" dirty="0"/>
          </a:p>
          <a:p>
            <a:pPr lvl="2"/>
            <a:r>
              <a:rPr lang="en-US" sz="4000" b="1" dirty="0">
                <a:solidFill>
                  <a:srgbClr val="0070C0"/>
                </a:solidFill>
              </a:rPr>
              <a:t>Enthalpy</a:t>
            </a:r>
            <a:endParaRPr lang="en-CA" sz="5400" dirty="0">
              <a:solidFill>
                <a:srgbClr val="0070C0"/>
              </a:solidFill>
            </a:endParaRPr>
          </a:p>
          <a:p>
            <a:pPr lvl="2"/>
            <a:r>
              <a:rPr lang="en-US" sz="4000" b="1" dirty="0">
                <a:solidFill>
                  <a:srgbClr val="FF0000"/>
                </a:solidFill>
              </a:rPr>
              <a:t>Entropy</a:t>
            </a:r>
            <a:endParaRPr lang="en-CA" sz="5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0696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0070C0"/>
                </a:solidFill>
              </a:rPr>
              <a:t>Entropy (S)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endParaRPr lang="en-CA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a measure of the </a:t>
            </a:r>
            <a:r>
              <a:rPr lang="en-US" dirty="0">
                <a:solidFill>
                  <a:srgbClr val="0070C0"/>
                </a:solidFill>
              </a:rPr>
              <a:t>randomness</a:t>
            </a:r>
            <a:r>
              <a:rPr lang="en-US" dirty="0"/>
              <a:t> or </a:t>
            </a:r>
            <a:r>
              <a:rPr lang="en-US" dirty="0">
                <a:solidFill>
                  <a:srgbClr val="0070C0"/>
                </a:solidFill>
              </a:rPr>
              <a:t>disorder</a:t>
            </a:r>
            <a:r>
              <a:rPr lang="en-US" dirty="0"/>
              <a:t> of a </a:t>
            </a:r>
            <a:r>
              <a:rPr lang="en-US" dirty="0" smtClean="0"/>
              <a:t>system</a:t>
            </a:r>
          </a:p>
          <a:p>
            <a:r>
              <a:rPr lang="en-US" dirty="0"/>
              <a:t>Every chemical and physical change involves a </a:t>
            </a:r>
            <a:r>
              <a:rPr lang="en-US" dirty="0">
                <a:solidFill>
                  <a:srgbClr val="0070C0"/>
                </a:solidFill>
              </a:rPr>
              <a:t>change in the randomness or entropy </a:t>
            </a:r>
            <a:r>
              <a:rPr lang="en-US" dirty="0"/>
              <a:t>of the system.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5230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b="1" dirty="0" smtClean="0">
                <a:solidFill>
                  <a:srgbClr val="0070C0"/>
                </a:solidFill>
              </a:rPr>
              <a:t>Throwing a new deck of cards in the air</a:t>
            </a:r>
            <a:endParaRPr lang="en-CA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0" indent="0">
              <a:buNone/>
            </a:pPr>
            <a:r>
              <a:rPr lang="en-CA" dirty="0" smtClean="0"/>
              <a:t>       Low entropy                      </a:t>
            </a:r>
            <a:r>
              <a:rPr lang="en-CA" dirty="0"/>
              <a:t>H</a:t>
            </a:r>
            <a:r>
              <a:rPr lang="en-CA" dirty="0" smtClean="0"/>
              <a:t>igh entropy</a:t>
            </a:r>
            <a:endParaRPr lang="en-C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18354"/>
            <a:ext cx="2385757" cy="360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18354"/>
            <a:ext cx="283845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651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>
                <a:solidFill>
                  <a:srgbClr val="0070C0"/>
                </a:solidFill>
              </a:rPr>
              <a:t>Dissolving sodium chloride in water</a:t>
            </a:r>
            <a:endParaRPr lang="en-CA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2800" dirty="0" smtClean="0"/>
              <a:t>Solid NaCl low entropy         Aqueous NaCl high entropy</a:t>
            </a:r>
            <a:endParaRPr lang="en-CA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362200"/>
            <a:ext cx="28575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939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>
                <a:solidFill>
                  <a:srgbClr val="0070C0"/>
                </a:solidFill>
              </a:rPr>
              <a:t>Spontaneous reactions and entropy</a:t>
            </a:r>
            <a:endParaRPr lang="en-CA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Spontaneous reactions tend to have an </a:t>
            </a:r>
            <a:r>
              <a:rPr lang="en-US" b="1" dirty="0">
                <a:solidFill>
                  <a:srgbClr val="FF0000"/>
                </a:solidFill>
              </a:rPr>
              <a:t>increase in </a:t>
            </a:r>
            <a:r>
              <a:rPr lang="en-US" b="1" dirty="0" smtClean="0">
                <a:solidFill>
                  <a:srgbClr val="FF0000"/>
                </a:solidFill>
              </a:rPr>
              <a:t>entropy</a:t>
            </a:r>
          </a:p>
          <a:p>
            <a:pPr lvl="0"/>
            <a:r>
              <a:rPr lang="en-US" dirty="0" smtClean="0"/>
              <a:t> </a:t>
            </a:r>
            <a:r>
              <a:rPr lang="en-US" dirty="0"/>
              <a:t>i.e.  S</a:t>
            </a:r>
            <a:r>
              <a:rPr lang="en-US" baseline="-25000" dirty="0"/>
              <a:t>i</a:t>
            </a:r>
            <a:r>
              <a:rPr lang="en-US" dirty="0"/>
              <a:t> &lt; </a:t>
            </a:r>
            <a:r>
              <a:rPr lang="en-US" dirty="0" err="1"/>
              <a:t>S</a:t>
            </a:r>
            <a:r>
              <a:rPr lang="en-US" baseline="-25000" dirty="0" err="1"/>
              <a:t>f</a:t>
            </a:r>
            <a:r>
              <a:rPr lang="en-US" dirty="0"/>
              <a:t>    OR   ΔS &gt; 0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0730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Entropy increases when:</a:t>
            </a:r>
            <a:r>
              <a:rPr lang="en-CA" b="1" dirty="0">
                <a:solidFill>
                  <a:srgbClr val="0070C0"/>
                </a:solidFill>
              </a:rPr>
              <a:t/>
            </a:r>
            <a:br>
              <a:rPr lang="en-CA" b="1" dirty="0">
                <a:solidFill>
                  <a:srgbClr val="0070C0"/>
                </a:solidFill>
              </a:rPr>
            </a:br>
            <a:endParaRPr lang="en-CA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n-CA" dirty="0" smtClean="0"/>
              <a:t>The volume of a gaseous system increases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2564904"/>
            <a:ext cx="3124200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1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>
                <a:solidFill>
                  <a:srgbClr val="0070C0"/>
                </a:solidFill>
              </a:rPr>
              <a:t>2) The temperature of a system increases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94497"/>
            <a:ext cx="8229600" cy="2137369"/>
          </a:xfrm>
        </p:spPr>
      </p:pic>
    </p:spTree>
    <p:extLst>
      <p:ext uri="{BB962C8B-B14F-4D97-AF65-F5344CB8AC3E}">
        <p14:creationId xmlns:p14="http://schemas.microsoft.com/office/powerpoint/2010/main" val="392571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>
                <a:solidFill>
                  <a:srgbClr val="0070C0"/>
                </a:solidFill>
              </a:rPr>
              <a:t>3) The physical state of the system changes</a:t>
            </a:r>
            <a:endParaRPr lang="en-CA" b="1" dirty="0">
              <a:solidFill>
                <a:srgbClr val="0070C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36912"/>
            <a:ext cx="7865965" cy="2066016"/>
          </a:xfrm>
        </p:spPr>
      </p:pic>
    </p:spTree>
    <p:extLst>
      <p:ext uri="{BB962C8B-B14F-4D97-AF65-F5344CB8AC3E}">
        <p14:creationId xmlns:p14="http://schemas.microsoft.com/office/powerpoint/2010/main" val="137392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rgbClr val="0070C0"/>
                </a:solidFill>
              </a:rPr>
              <a:t>Spontaneous Reactions:</a:t>
            </a:r>
            <a:r>
              <a:rPr lang="en-CA" b="1" dirty="0">
                <a:solidFill>
                  <a:srgbClr val="0070C0"/>
                </a:solidFill>
              </a:rPr>
              <a:t/>
            </a:r>
            <a:br>
              <a:rPr lang="en-CA" b="1" dirty="0">
                <a:solidFill>
                  <a:srgbClr val="0070C0"/>
                </a:solidFill>
              </a:rPr>
            </a:br>
            <a:endParaRPr lang="en-CA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A reaction is said to be </a:t>
            </a:r>
            <a:r>
              <a:rPr lang="en-US" b="1" u="sng" dirty="0">
                <a:solidFill>
                  <a:srgbClr val="0070C0"/>
                </a:solidFill>
              </a:rPr>
              <a:t>spontaneous</a:t>
            </a:r>
            <a:r>
              <a:rPr lang="en-US" dirty="0"/>
              <a:t> if, after being given the necessary energy to begin the reaction (activation energy), it occurs without continuous outside </a:t>
            </a:r>
            <a:r>
              <a:rPr lang="en-US" dirty="0" smtClean="0"/>
              <a:t>assistance</a:t>
            </a:r>
            <a:endParaRPr lang="en-US" dirty="0"/>
          </a:p>
          <a:p>
            <a:pPr lvl="0"/>
            <a:r>
              <a:rPr lang="en-US" dirty="0" smtClean="0"/>
              <a:t>In other words,  if reactants react then the reaction is </a:t>
            </a:r>
            <a:r>
              <a:rPr lang="en-US" b="1" dirty="0" smtClean="0">
                <a:solidFill>
                  <a:srgbClr val="FF0000"/>
                </a:solidFill>
              </a:rPr>
              <a:t>spontaneous</a:t>
            </a:r>
            <a:r>
              <a:rPr lang="en-US" dirty="0" smtClean="0"/>
              <a:t> </a:t>
            </a:r>
          </a:p>
          <a:p>
            <a:pPr lvl="0"/>
            <a:endParaRPr lang="en-US" dirty="0" smtClean="0"/>
          </a:p>
          <a:p>
            <a:pPr lvl="0"/>
            <a:endParaRPr lang="en-CA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8489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>
                <a:solidFill>
                  <a:srgbClr val="0070C0"/>
                </a:solidFill>
              </a:rPr>
              <a:t>4) When the </a:t>
            </a:r>
            <a:r>
              <a:rPr lang="en-CA" b="1" dirty="0" err="1" smtClean="0">
                <a:solidFill>
                  <a:srgbClr val="0070C0"/>
                </a:solidFill>
              </a:rPr>
              <a:t>n</a:t>
            </a:r>
            <a:r>
              <a:rPr lang="en-CA" b="1" baseline="-25000" dirty="0" err="1" smtClean="0">
                <a:solidFill>
                  <a:srgbClr val="0070C0"/>
                </a:solidFill>
              </a:rPr>
              <a:t>product</a:t>
            </a:r>
            <a:r>
              <a:rPr lang="en-CA" b="1" dirty="0" smtClean="0">
                <a:solidFill>
                  <a:srgbClr val="0070C0"/>
                </a:solidFill>
              </a:rPr>
              <a:t> &gt; </a:t>
            </a:r>
            <a:r>
              <a:rPr lang="en-CA" b="1" dirty="0" err="1" smtClean="0">
                <a:solidFill>
                  <a:srgbClr val="0070C0"/>
                </a:solidFill>
              </a:rPr>
              <a:t>n</a:t>
            </a:r>
            <a:r>
              <a:rPr lang="en-CA" b="1" baseline="-25000" dirty="0" err="1" smtClean="0">
                <a:solidFill>
                  <a:srgbClr val="0070C0"/>
                </a:solidFill>
              </a:rPr>
              <a:t>reactant</a:t>
            </a:r>
            <a:r>
              <a:rPr lang="en-CA" b="1" dirty="0" smtClean="0">
                <a:solidFill>
                  <a:srgbClr val="0070C0"/>
                </a:solidFill>
              </a:rPr>
              <a:t/>
            </a:r>
            <a:br>
              <a:rPr lang="en-CA" b="1" dirty="0" smtClean="0">
                <a:solidFill>
                  <a:srgbClr val="0070C0"/>
                </a:solidFill>
              </a:rPr>
            </a:br>
            <a:endParaRPr lang="en-CA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4000" dirty="0" smtClean="0"/>
              <a:t>2NH</a:t>
            </a:r>
            <a:r>
              <a:rPr lang="en-CA" sz="4000" baseline="-25000" dirty="0" smtClean="0"/>
              <a:t>3(g)</a:t>
            </a:r>
            <a:r>
              <a:rPr lang="en-CA" sz="4000" dirty="0" smtClean="0"/>
              <a:t>  </a:t>
            </a:r>
            <a:r>
              <a:rPr lang="en-CA" sz="4000" dirty="0" smtClean="0">
                <a:sym typeface="Wingdings" pitchFamily="2" charset="2"/>
              </a:rPr>
              <a:t>  N</a:t>
            </a:r>
            <a:r>
              <a:rPr lang="en-CA" sz="4000" baseline="-25000" dirty="0" smtClean="0">
                <a:sym typeface="Wingdings" pitchFamily="2" charset="2"/>
              </a:rPr>
              <a:t>2(g)</a:t>
            </a:r>
            <a:r>
              <a:rPr lang="en-CA" sz="4000" dirty="0" smtClean="0">
                <a:sym typeface="Wingdings" pitchFamily="2" charset="2"/>
              </a:rPr>
              <a:t>  +  3H</a:t>
            </a:r>
            <a:r>
              <a:rPr lang="en-CA" sz="4000" baseline="-25000" dirty="0" smtClean="0">
                <a:sym typeface="Wingdings" pitchFamily="2" charset="2"/>
              </a:rPr>
              <a:t>2(g)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330021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rgbClr val="0070C0"/>
                </a:solidFill>
              </a:rPr>
              <a:t>5) A solid dissolves</a:t>
            </a:r>
            <a:endParaRPr lang="en-CA" b="1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075781"/>
            <a:ext cx="4572000" cy="1574800"/>
          </a:xfrm>
        </p:spPr>
      </p:pic>
    </p:spTree>
    <p:extLst>
      <p:ext uri="{BB962C8B-B14F-4D97-AF65-F5344CB8AC3E}">
        <p14:creationId xmlns:p14="http://schemas.microsoft.com/office/powerpoint/2010/main" val="116876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>
                <a:solidFill>
                  <a:srgbClr val="0070C0"/>
                </a:solidFill>
              </a:rPr>
              <a:t>6) solid </a:t>
            </a:r>
            <a:r>
              <a:rPr lang="en-US" sz="3600" dirty="0">
                <a:solidFill>
                  <a:srgbClr val="0070C0"/>
                </a:solidFill>
              </a:rPr>
              <a:t>reactants become liquid or gaseous products (or liquids become gases)</a:t>
            </a:r>
            <a:r>
              <a:rPr lang="en-CA" sz="3600" dirty="0"/>
              <a:t/>
            </a:r>
            <a:br>
              <a:rPr lang="en-CA" sz="3600" dirty="0"/>
            </a:b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CA" dirty="0" smtClean="0"/>
              <a:t>2NaHCO</a:t>
            </a:r>
            <a:r>
              <a:rPr lang="en-CA" baseline="-25000" dirty="0" smtClean="0"/>
              <a:t>3(s)</a:t>
            </a:r>
            <a:r>
              <a:rPr lang="en-CA" dirty="0" smtClean="0"/>
              <a:t>  </a:t>
            </a:r>
            <a:r>
              <a:rPr lang="en-CA" dirty="0" smtClean="0">
                <a:sym typeface="Wingdings" pitchFamily="2" charset="2"/>
              </a:rPr>
              <a:t>  Na</a:t>
            </a:r>
            <a:r>
              <a:rPr lang="en-CA" baseline="-25000" dirty="0" smtClean="0">
                <a:sym typeface="Wingdings" pitchFamily="2" charset="2"/>
              </a:rPr>
              <a:t>2</a:t>
            </a:r>
            <a:r>
              <a:rPr lang="en-CA" dirty="0" smtClean="0">
                <a:sym typeface="Wingdings" pitchFamily="2" charset="2"/>
              </a:rPr>
              <a:t>O</a:t>
            </a:r>
            <a:r>
              <a:rPr lang="en-CA" baseline="-25000" dirty="0" smtClean="0">
                <a:sym typeface="Wingdings" pitchFamily="2" charset="2"/>
              </a:rPr>
              <a:t>(s)</a:t>
            </a:r>
            <a:r>
              <a:rPr lang="en-CA" dirty="0" smtClean="0">
                <a:sym typeface="Wingdings" pitchFamily="2" charset="2"/>
              </a:rPr>
              <a:t>  +  H</a:t>
            </a:r>
            <a:r>
              <a:rPr lang="en-CA" baseline="-25000" dirty="0" smtClean="0">
                <a:sym typeface="Wingdings" pitchFamily="2" charset="2"/>
              </a:rPr>
              <a:t>2</a:t>
            </a:r>
            <a:r>
              <a:rPr lang="en-CA" dirty="0" smtClean="0">
                <a:sym typeface="Wingdings" pitchFamily="2" charset="2"/>
              </a:rPr>
              <a:t>O</a:t>
            </a:r>
            <a:r>
              <a:rPr lang="en-CA" baseline="-25000" dirty="0" smtClean="0">
                <a:sym typeface="Wingdings" pitchFamily="2" charset="2"/>
              </a:rPr>
              <a:t>(l)</a:t>
            </a:r>
            <a:r>
              <a:rPr lang="en-CA" dirty="0" smtClean="0">
                <a:sym typeface="Wingdings" pitchFamily="2" charset="2"/>
              </a:rPr>
              <a:t>  +  2CO</a:t>
            </a:r>
            <a:r>
              <a:rPr lang="en-CA" baseline="-25000" dirty="0" smtClean="0">
                <a:sym typeface="Wingdings" pitchFamily="2" charset="2"/>
              </a:rPr>
              <a:t>2(g)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6981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b="1" dirty="0" smtClean="0">
                <a:solidFill>
                  <a:srgbClr val="0070C0"/>
                </a:solidFill>
              </a:rPr>
              <a:t>Predict </a:t>
            </a:r>
            <a:r>
              <a:rPr lang="en-US" sz="3200" b="1" dirty="0">
                <a:solidFill>
                  <a:srgbClr val="0070C0"/>
                </a:solidFill>
              </a:rPr>
              <a:t>whether there is an increase in entropy (ΔS &gt; 0) or a decrease in entropy (ΔS &lt; 0): </a:t>
            </a:r>
            <a:r>
              <a:rPr lang="en-CA" sz="3200" b="1" dirty="0">
                <a:solidFill>
                  <a:srgbClr val="0070C0"/>
                </a:solidFill>
              </a:rPr>
              <a:t/>
            </a:r>
            <a:br>
              <a:rPr lang="en-CA" sz="3200" b="1" dirty="0">
                <a:solidFill>
                  <a:srgbClr val="0070C0"/>
                </a:solidFill>
              </a:rPr>
            </a:br>
            <a:endParaRPr lang="en-CA" sz="32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US" dirty="0" smtClean="0"/>
              <a:t>1) steam </a:t>
            </a:r>
            <a:r>
              <a:rPr lang="en-US" dirty="0"/>
              <a:t>condenses to water</a:t>
            </a: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lvl="0" indent="0">
              <a:buNone/>
            </a:pPr>
            <a:r>
              <a:rPr lang="en-US" dirty="0" smtClean="0"/>
              <a:t>2) solid </a:t>
            </a:r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sublimes</a:t>
            </a:r>
            <a:endParaRPr lang="en-CA" dirty="0"/>
          </a:p>
          <a:p>
            <a:endParaRPr lang="en-CA" dirty="0"/>
          </a:p>
          <a:p>
            <a:pPr marL="0" lvl="0" indent="0">
              <a:buNone/>
            </a:pPr>
            <a:r>
              <a:rPr lang="en-US" dirty="0" smtClean="0"/>
              <a:t>3) N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4(g</a:t>
            </a:r>
            <a:r>
              <a:rPr lang="en-US" baseline="-25000" dirty="0"/>
              <a:t>)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2NO</a:t>
            </a:r>
            <a:r>
              <a:rPr lang="en-US" baseline="-25000" dirty="0"/>
              <a:t>2(g)</a:t>
            </a:r>
            <a:endParaRPr lang="en-CA" dirty="0"/>
          </a:p>
          <a:p>
            <a:endParaRPr lang="en-CA" dirty="0"/>
          </a:p>
          <a:p>
            <a:pPr marL="0" lvl="0" indent="0">
              <a:buNone/>
            </a:pPr>
            <a:r>
              <a:rPr lang="en-US" dirty="0" smtClean="0"/>
              <a:t>4) C</a:t>
            </a:r>
            <a:r>
              <a:rPr lang="en-US" baseline="-25000" dirty="0"/>
              <a:t>3</a:t>
            </a:r>
            <a:r>
              <a:rPr lang="en-US" dirty="0" smtClean="0"/>
              <a:t>H</a:t>
            </a:r>
            <a:r>
              <a:rPr lang="en-US" baseline="-25000" dirty="0" smtClean="0"/>
              <a:t>8(g</a:t>
            </a:r>
            <a:r>
              <a:rPr lang="en-US" baseline="-25000" dirty="0"/>
              <a:t>)</a:t>
            </a:r>
            <a:r>
              <a:rPr lang="en-US" dirty="0"/>
              <a:t> + 5</a:t>
            </a:r>
            <a:r>
              <a:rPr lang="en-US" dirty="0" smtClean="0"/>
              <a:t>O</a:t>
            </a:r>
            <a:r>
              <a:rPr lang="en-US" baseline="-25000" dirty="0" smtClean="0"/>
              <a:t>2(g</a:t>
            </a:r>
            <a:r>
              <a:rPr lang="en-US" baseline="-25000" dirty="0"/>
              <a:t>)</a:t>
            </a:r>
            <a:r>
              <a:rPr lang="en-US" dirty="0"/>
              <a:t> 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</a:t>
            </a:r>
            <a:r>
              <a:rPr lang="en-US" dirty="0" smtClean="0"/>
              <a:t>3CO</a:t>
            </a:r>
            <a:r>
              <a:rPr lang="en-US" baseline="-25000" dirty="0" smtClean="0"/>
              <a:t>2(g</a:t>
            </a:r>
            <a:r>
              <a:rPr lang="en-US" baseline="-25000" dirty="0"/>
              <a:t>)</a:t>
            </a:r>
            <a:r>
              <a:rPr lang="en-US" dirty="0"/>
              <a:t>  +  4</a:t>
            </a: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(l</a:t>
            </a:r>
            <a:r>
              <a:rPr lang="en-US" baseline="-25000" dirty="0"/>
              <a:t>)</a:t>
            </a:r>
            <a:endParaRPr lang="en-CA" dirty="0"/>
          </a:p>
          <a:p>
            <a:endParaRPr lang="en-CA" dirty="0"/>
          </a:p>
          <a:p>
            <a:pPr marL="0" indent="0">
              <a:buNone/>
            </a:pPr>
            <a:r>
              <a:rPr lang="en-US" dirty="0" smtClean="0"/>
              <a:t>5) </a:t>
            </a:r>
            <a:r>
              <a:rPr lang="en-US" dirty="0"/>
              <a:t>H</a:t>
            </a:r>
            <a:r>
              <a:rPr lang="en-US" baseline="-25000" dirty="0"/>
              <a:t>2(g)</a:t>
            </a:r>
            <a:r>
              <a:rPr lang="en-US" dirty="0"/>
              <a:t>  +  ½ O</a:t>
            </a:r>
            <a:r>
              <a:rPr lang="en-US" baseline="-25000" dirty="0"/>
              <a:t>2(g)</a:t>
            </a:r>
            <a:r>
              <a:rPr lang="en-US" dirty="0"/>
              <a:t> 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 H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(l)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2833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>
                <a:solidFill>
                  <a:srgbClr val="0070C0"/>
                </a:solidFill>
              </a:rPr>
              <a:t>Second Law of Thermodynamics: 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All changes either directly or indirectly increase the entropy of the universe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692" y="2132856"/>
            <a:ext cx="3600400" cy="409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59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>
                <a:solidFill>
                  <a:srgbClr val="0070C0"/>
                </a:solidFill>
              </a:rPr>
              <a:t>Third Law of Thermodynamics:</a:t>
            </a:r>
            <a:r>
              <a:rPr lang="en-CA" dirty="0">
                <a:solidFill>
                  <a:srgbClr val="0070C0"/>
                </a:solidFill>
              </a:rPr>
              <a:t/>
            </a:r>
            <a:br>
              <a:rPr lang="en-CA" dirty="0">
                <a:solidFill>
                  <a:srgbClr val="0070C0"/>
                </a:solidFill>
              </a:rPr>
            </a:br>
            <a:endParaRPr lang="en-CA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The entropy of a perfectly ordered crystal is zero at 0 K.</a:t>
            </a:r>
            <a:endParaRPr lang="en-CA" b="1" dirty="0">
              <a:solidFill>
                <a:srgbClr val="FF0000"/>
              </a:solidFill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9071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r>
              <a:rPr lang="en-US" sz="3600" b="1" u="sng" dirty="0">
                <a:solidFill>
                  <a:srgbClr val="0070C0"/>
                </a:solidFill>
              </a:rPr>
              <a:t>Standard Entropy S</a:t>
            </a:r>
            <a:r>
              <a:rPr lang="en-US" sz="3600" b="1" u="sng" baseline="30000" dirty="0">
                <a:solidFill>
                  <a:srgbClr val="0070C0"/>
                </a:solidFill>
              </a:rPr>
              <a:t>o</a:t>
            </a:r>
            <a:r>
              <a:rPr lang="en-US" sz="3600" b="1" dirty="0">
                <a:solidFill>
                  <a:srgbClr val="0070C0"/>
                </a:solidFill>
              </a:rPr>
              <a:t>: the entropy change between 0 K and 298 K (i.e.25</a:t>
            </a:r>
            <a:r>
              <a:rPr lang="en-US" sz="3600" b="1" baseline="30000" dirty="0">
                <a:solidFill>
                  <a:srgbClr val="0070C0"/>
                </a:solidFill>
              </a:rPr>
              <a:t>o</a:t>
            </a:r>
            <a:r>
              <a:rPr lang="en-US" sz="3600" b="1" dirty="0">
                <a:solidFill>
                  <a:srgbClr val="0070C0"/>
                </a:solidFill>
              </a:rPr>
              <a:t>C)</a:t>
            </a:r>
            <a:r>
              <a:rPr lang="en-CA" sz="3600" dirty="0"/>
              <a:t/>
            </a:r>
            <a:br>
              <a:rPr lang="en-CA" sz="3600" dirty="0"/>
            </a:b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dirty="0" smtClean="0"/>
              <a:t>H</a:t>
            </a:r>
            <a:r>
              <a:rPr lang="en-CA" baseline="-25000" dirty="0" smtClean="0"/>
              <a:t>2</a:t>
            </a:r>
            <a:r>
              <a:rPr lang="en-CA" dirty="0" smtClean="0"/>
              <a:t>O</a:t>
            </a:r>
            <a:r>
              <a:rPr lang="en-CA" baseline="-25000" dirty="0" smtClean="0"/>
              <a:t>(l)</a:t>
            </a:r>
            <a:r>
              <a:rPr lang="en-CA" dirty="0"/>
              <a:t>	</a:t>
            </a:r>
            <a:r>
              <a:rPr lang="en-CA" dirty="0" smtClean="0"/>
              <a:t>		H</a:t>
            </a:r>
            <a:r>
              <a:rPr lang="en-CA" baseline="-25000" dirty="0" smtClean="0"/>
              <a:t>2</a:t>
            </a:r>
            <a:r>
              <a:rPr lang="en-CA" dirty="0" smtClean="0"/>
              <a:t>O</a:t>
            </a:r>
            <a:r>
              <a:rPr lang="en-CA" baseline="-25000" dirty="0" smtClean="0"/>
              <a:t>(g)</a:t>
            </a:r>
            <a:r>
              <a:rPr lang="en-CA" dirty="0"/>
              <a:t>	</a:t>
            </a:r>
            <a:r>
              <a:rPr lang="en-CA" dirty="0" smtClean="0"/>
              <a:t>	O</a:t>
            </a:r>
            <a:r>
              <a:rPr lang="en-CA" baseline="-25000" dirty="0" smtClean="0"/>
              <a:t>2(g)</a:t>
            </a:r>
            <a:endParaRPr lang="en-CA" dirty="0" smtClean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1) All elements possess entropy</a:t>
            </a:r>
          </a:p>
          <a:p>
            <a:pPr marL="0" indent="0">
              <a:buNone/>
            </a:pPr>
            <a:r>
              <a:rPr lang="en-CA" dirty="0" smtClean="0"/>
              <a:t>2) Units are in J/</a:t>
            </a:r>
            <a:r>
              <a:rPr lang="en-CA" dirty="0" err="1" smtClean="0"/>
              <a:t>mol∙K</a:t>
            </a: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3) Entropy is temperature dependent (Enthalpy is not)</a:t>
            </a:r>
          </a:p>
          <a:p>
            <a:pPr marL="0" indent="0">
              <a:buNone/>
            </a:pPr>
            <a:r>
              <a:rPr lang="en-CA" dirty="0" smtClean="0"/>
              <a:t>4) Unlike </a:t>
            </a:r>
            <a:r>
              <a:rPr lang="el-GR" dirty="0" smtClean="0"/>
              <a:t>Δ</a:t>
            </a:r>
            <a:r>
              <a:rPr lang="en-CA" dirty="0" err="1" smtClean="0"/>
              <a:t>H</a:t>
            </a:r>
            <a:r>
              <a:rPr lang="en-CA" baseline="-25000" dirty="0" err="1" smtClean="0"/>
              <a:t>f</a:t>
            </a:r>
            <a:r>
              <a:rPr lang="en-CA" dirty="0" smtClean="0"/>
              <a:t> , entropy values listed are not the change in entropy for a formation reaction but simply what the substance possesses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4028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>
                <a:solidFill>
                  <a:srgbClr val="0070C0"/>
                </a:solidFill>
              </a:rPr>
              <a:t>Standard Entropy Change: </a:t>
            </a:r>
            <a:r>
              <a:rPr lang="en-US" u="sng" dirty="0" err="1">
                <a:solidFill>
                  <a:srgbClr val="0070C0"/>
                </a:solidFill>
              </a:rPr>
              <a:t>ΔS</a:t>
            </a:r>
            <a:r>
              <a:rPr lang="en-US" u="sng" baseline="30000" dirty="0" err="1">
                <a:solidFill>
                  <a:srgbClr val="0070C0"/>
                </a:solidFill>
              </a:rPr>
              <a:t>o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err="1">
                <a:solidFill>
                  <a:srgbClr val="FF0000"/>
                </a:solidFill>
              </a:rPr>
              <a:t>ΔS</a:t>
            </a:r>
            <a:r>
              <a:rPr lang="en-US" b="1" baseline="30000" dirty="0" err="1">
                <a:solidFill>
                  <a:srgbClr val="FF0000"/>
                </a:solidFill>
              </a:rPr>
              <a:t>o</a:t>
            </a:r>
            <a:r>
              <a:rPr lang="en-US" b="1" dirty="0">
                <a:solidFill>
                  <a:srgbClr val="FF0000"/>
                </a:solidFill>
              </a:rPr>
              <a:t> = </a:t>
            </a:r>
            <a:r>
              <a:rPr lang="en-US" b="1" dirty="0" err="1">
                <a:solidFill>
                  <a:srgbClr val="FF0000"/>
                </a:solidFill>
              </a:rPr>
              <a:t>Σn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</a:t>
            </a:r>
            <a:r>
              <a:rPr lang="en-US" b="1" baseline="30000" dirty="0" err="1" smtClean="0">
                <a:solidFill>
                  <a:srgbClr val="FF0000"/>
                </a:solidFill>
              </a:rPr>
              <a:t>o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P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- </a:t>
            </a:r>
            <a:r>
              <a:rPr lang="en-US" b="1" dirty="0" err="1">
                <a:solidFill>
                  <a:srgbClr val="FF0000"/>
                </a:solidFill>
              </a:rPr>
              <a:t>Σn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</a:t>
            </a:r>
            <a:r>
              <a:rPr lang="en-US" b="1" baseline="30000" dirty="0" err="1" smtClean="0">
                <a:solidFill>
                  <a:srgbClr val="FF0000"/>
                </a:solidFill>
              </a:rPr>
              <a:t>o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R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dirty="0"/>
          </a:p>
          <a:p>
            <a:pPr marL="0" lvl="0" indent="0" algn="ctr">
              <a:buNone/>
            </a:pPr>
            <a:r>
              <a:rPr lang="en-US" dirty="0" smtClean="0"/>
              <a:t>C</a:t>
            </a:r>
            <a:r>
              <a:rPr lang="en-US" baseline="-25000" dirty="0" smtClean="0"/>
              <a:t>3</a:t>
            </a:r>
            <a:r>
              <a:rPr lang="en-US" dirty="0" smtClean="0"/>
              <a:t>H</a:t>
            </a:r>
            <a:r>
              <a:rPr lang="en-US" baseline="-25000" dirty="0" smtClean="0"/>
              <a:t>8(g)</a:t>
            </a:r>
            <a:r>
              <a:rPr lang="en-US" dirty="0" smtClean="0"/>
              <a:t> + 5O</a:t>
            </a:r>
            <a:r>
              <a:rPr lang="en-US" baseline="-25000" dirty="0" smtClean="0"/>
              <a:t>2(g)</a:t>
            </a:r>
            <a:r>
              <a:rPr lang="en-US" dirty="0" smtClean="0"/>
              <a:t> 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3CO</a:t>
            </a:r>
            <a:r>
              <a:rPr lang="en-US" baseline="-25000" dirty="0" smtClean="0"/>
              <a:t>2(g)</a:t>
            </a:r>
            <a:r>
              <a:rPr lang="en-US" dirty="0" smtClean="0"/>
              <a:t>  +  4H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(l)</a:t>
            </a:r>
            <a:endParaRPr lang="en-CA" dirty="0" smtClean="0"/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5346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00808"/>
            <a:ext cx="6730109" cy="2729433"/>
          </a:xfrm>
        </p:spPr>
      </p:pic>
    </p:spTree>
    <p:extLst>
      <p:ext uri="{BB962C8B-B14F-4D97-AF65-F5344CB8AC3E}">
        <p14:creationId xmlns:p14="http://schemas.microsoft.com/office/powerpoint/2010/main" val="223134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>
                <a:solidFill>
                  <a:srgbClr val="0070C0"/>
                </a:solidFill>
              </a:rPr>
              <a:t>Examples of spontaneous reactions</a:t>
            </a:r>
            <a:endParaRPr lang="en-CA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			Melting ice</a:t>
            </a:r>
          </a:p>
          <a:p>
            <a:r>
              <a:rPr lang="en-CA" dirty="0" smtClean="0"/>
              <a:t>Spontaneous under right conditions</a:t>
            </a: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429000"/>
            <a:ext cx="3810000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857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n-CA" b="1" dirty="0" smtClean="0">
                <a:solidFill>
                  <a:srgbClr val="0070C0"/>
                </a:solidFill>
              </a:rPr>
              <a:t>Dissolving sodium chloride</a:t>
            </a:r>
            <a:br>
              <a:rPr lang="en-CA" b="1" dirty="0" smtClean="0">
                <a:solidFill>
                  <a:srgbClr val="0070C0"/>
                </a:solidFill>
              </a:rPr>
            </a:br>
            <a:endParaRPr lang="en-CA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marL="0" indent="0" algn="ctr">
              <a:buNone/>
            </a:pPr>
            <a:r>
              <a:rPr lang="en-CA" dirty="0" smtClean="0"/>
              <a:t>NaCl</a:t>
            </a:r>
            <a:r>
              <a:rPr lang="en-CA" baseline="-25000" dirty="0" smtClean="0"/>
              <a:t>(s)</a:t>
            </a:r>
            <a:r>
              <a:rPr lang="en-CA" dirty="0" smtClean="0"/>
              <a:t>  </a:t>
            </a:r>
            <a:r>
              <a:rPr lang="en-CA" dirty="0" smtClean="0">
                <a:sym typeface="Wingdings" pitchFamily="2" charset="2"/>
              </a:rPr>
              <a:t>  Na</a:t>
            </a:r>
            <a:r>
              <a:rPr lang="en-CA" baseline="30000" dirty="0" smtClean="0">
                <a:sym typeface="Wingdings" pitchFamily="2" charset="2"/>
              </a:rPr>
              <a:t>+</a:t>
            </a:r>
            <a:r>
              <a:rPr lang="en-CA" baseline="-25000" dirty="0" smtClean="0">
                <a:sym typeface="Wingdings" pitchFamily="2" charset="2"/>
              </a:rPr>
              <a:t>(aq)</a:t>
            </a:r>
            <a:r>
              <a:rPr lang="en-CA" baseline="30000" dirty="0" smtClean="0">
                <a:sym typeface="Wingdings" pitchFamily="2" charset="2"/>
              </a:rPr>
              <a:t>  </a:t>
            </a:r>
            <a:r>
              <a:rPr lang="en-CA" dirty="0" smtClean="0">
                <a:sym typeface="Wingdings" pitchFamily="2" charset="2"/>
              </a:rPr>
              <a:t>+  </a:t>
            </a:r>
            <a:r>
              <a:rPr lang="en-CA" dirty="0" err="1" smtClean="0">
                <a:sym typeface="Wingdings" pitchFamily="2" charset="2"/>
              </a:rPr>
              <a:t>Cl</a:t>
            </a:r>
            <a:r>
              <a:rPr lang="en-CA" baseline="30000" dirty="0" smtClean="0">
                <a:sym typeface="Wingdings" pitchFamily="2" charset="2"/>
              </a:rPr>
              <a:t>-</a:t>
            </a:r>
            <a:r>
              <a:rPr lang="en-CA" baseline="-25000" dirty="0" smtClean="0">
                <a:sym typeface="Wingdings" pitchFamily="2" charset="2"/>
              </a:rPr>
              <a:t>(aq)</a:t>
            </a:r>
            <a:r>
              <a:rPr lang="en-CA" dirty="0" smtClean="0">
                <a:sym typeface="Wingdings" pitchFamily="2" charset="2"/>
              </a:rPr>
              <a:t>+ heat</a:t>
            </a:r>
            <a:endParaRPr lang="en-CA" baseline="-25000" dirty="0" smtClean="0">
              <a:sym typeface="Wingdings" pitchFamily="2" charset="2"/>
            </a:endParaRPr>
          </a:p>
          <a:p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276872"/>
            <a:ext cx="1714500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471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rgbClr val="0070C0"/>
                </a:solidFill>
              </a:rPr>
              <a:t>Burning a candle</a:t>
            </a:r>
            <a:endParaRPr lang="en-CA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CA" dirty="0" smtClean="0"/>
              <a:t>Needs an initial spark to get started</a:t>
            </a:r>
            <a:endParaRPr lang="en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96952"/>
            <a:ext cx="3048000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562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b="1" dirty="0" smtClean="0">
                <a:solidFill>
                  <a:srgbClr val="0070C0"/>
                </a:solidFill>
              </a:rPr>
              <a:t>Spontaneous </a:t>
            </a:r>
            <a:r>
              <a:rPr lang="en-US" sz="3600" b="1" dirty="0">
                <a:solidFill>
                  <a:srgbClr val="0070C0"/>
                </a:solidFill>
              </a:rPr>
              <a:t>reactions can be very </a:t>
            </a:r>
            <a:r>
              <a:rPr lang="en-US" sz="3600" b="1" dirty="0" smtClean="0">
                <a:solidFill>
                  <a:srgbClr val="0070C0"/>
                </a:solidFill>
              </a:rPr>
              <a:t>rapid                                                                          </a:t>
            </a:r>
            <a:r>
              <a:rPr lang="en-CA" sz="3600" b="1" dirty="0">
                <a:solidFill>
                  <a:srgbClr val="0070C0"/>
                </a:solidFill>
              </a:rPr>
              <a:t/>
            </a:r>
            <a:br>
              <a:rPr lang="en-CA" sz="3600" b="1" dirty="0">
                <a:solidFill>
                  <a:srgbClr val="0070C0"/>
                </a:solidFill>
              </a:rPr>
            </a:br>
            <a:r>
              <a:rPr lang="en-US" sz="3600" b="1" dirty="0">
                <a:solidFill>
                  <a:srgbClr val="0070C0"/>
                </a:solidFill>
              </a:rPr>
              <a:t>            or very </a:t>
            </a:r>
            <a:r>
              <a:rPr lang="en-US" sz="3600" b="1" dirty="0" smtClean="0">
                <a:solidFill>
                  <a:srgbClr val="0070C0"/>
                </a:solidFill>
              </a:rPr>
              <a:t>slow   </a:t>
            </a:r>
            <a:r>
              <a:rPr lang="en-US" sz="3600" dirty="0" smtClean="0"/>
              <a:t>                                                  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      Silver tarnishing                    Cesium in water</a:t>
            </a:r>
            <a:endParaRPr lang="en-C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48880"/>
            <a:ext cx="3333750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338799"/>
            <a:ext cx="3011305" cy="3672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716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>
                <a:solidFill>
                  <a:srgbClr val="0070C0"/>
                </a:solidFill>
              </a:rPr>
              <a:t>Examples of non-spontaneous reactions</a:t>
            </a:r>
            <a:endParaRPr lang="en-CA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CA" dirty="0" smtClean="0"/>
              <a:t>Decomposition of water – needs a continuous supply of energy or the reaction will stop</a:t>
            </a:r>
            <a:endParaRPr lang="en-C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582" y="3212976"/>
            <a:ext cx="1952625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293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solidFill>
                  <a:srgbClr val="0070C0"/>
                </a:solidFill>
              </a:rPr>
              <a:t>Building a brick wall</a:t>
            </a:r>
            <a:endParaRPr lang="en-CA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Needs the builder to keep working or the wall will stop being made</a:t>
            </a:r>
            <a:endParaRPr lang="en-C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068960"/>
            <a:ext cx="2919958" cy="291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520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16024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Non-spontaneous reactions occur at the expense of a previous spontaneous reaction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en-CA" dirty="0" smtClean="0"/>
              <a:t>The reaction creating the electricity is </a:t>
            </a:r>
            <a:r>
              <a:rPr lang="en-CA" b="1" dirty="0" smtClean="0">
                <a:solidFill>
                  <a:srgbClr val="0070C0"/>
                </a:solidFill>
              </a:rPr>
              <a:t>spontaneous</a:t>
            </a:r>
            <a:r>
              <a:rPr lang="en-CA" dirty="0" smtClean="0"/>
              <a:t> but the decomposition of water is </a:t>
            </a:r>
            <a:r>
              <a:rPr lang="en-CA" b="1" dirty="0" smtClean="0">
                <a:solidFill>
                  <a:srgbClr val="FF0000"/>
                </a:solidFill>
              </a:rPr>
              <a:t>not</a:t>
            </a:r>
          </a:p>
          <a:p>
            <a:r>
              <a:rPr lang="en-CA" dirty="0" smtClean="0"/>
              <a:t>The energy the brick layer is using is </a:t>
            </a:r>
            <a:r>
              <a:rPr lang="en-CA" b="1" dirty="0" smtClean="0">
                <a:solidFill>
                  <a:srgbClr val="0070C0"/>
                </a:solidFill>
              </a:rPr>
              <a:t>spontaneous</a:t>
            </a:r>
            <a:r>
              <a:rPr lang="en-CA" dirty="0" smtClean="0"/>
              <a:t> but the building of the wall is </a:t>
            </a:r>
            <a:r>
              <a:rPr lang="en-CA" b="1" dirty="0" smtClean="0">
                <a:solidFill>
                  <a:srgbClr val="FF0000"/>
                </a:solidFill>
              </a:rPr>
              <a:t>not</a:t>
            </a:r>
            <a:endParaRPr lang="en-C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36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451</Words>
  <Application>Microsoft Office PowerPoint</Application>
  <PresentationFormat>On-screen Show (4:3)</PresentationFormat>
  <Paragraphs>78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Wingdings</vt:lpstr>
      <vt:lpstr>Office Theme</vt:lpstr>
      <vt:lpstr>The Cause of Chemical Change </vt:lpstr>
      <vt:lpstr>Spontaneous Reactions: </vt:lpstr>
      <vt:lpstr>Examples of spontaneous reactions</vt:lpstr>
      <vt:lpstr>Dissolving sodium chloride </vt:lpstr>
      <vt:lpstr>Burning a candle</vt:lpstr>
      <vt:lpstr> Spontaneous reactions can be very rapid                                                                                       or very slow                                                      </vt:lpstr>
      <vt:lpstr>Examples of non-spontaneous reactions</vt:lpstr>
      <vt:lpstr>Building a brick wall</vt:lpstr>
      <vt:lpstr>Non-spontaneous reactions occur at the expense of a previous spontaneous reaction </vt:lpstr>
      <vt:lpstr>Spontaneous reactions tend to be exothermic. (i.e. they involve a loss in energy)</vt:lpstr>
      <vt:lpstr> Why do endothermic reactions occur (i.e. melting ice) if products are less stable than the reactants?    </vt:lpstr>
      <vt:lpstr>  More than enthalpy change must be responsible for the spontaneity of a reaction   </vt:lpstr>
      <vt:lpstr>Entropy (S) </vt:lpstr>
      <vt:lpstr> Throwing a new deck of cards in the air</vt:lpstr>
      <vt:lpstr>Dissolving sodium chloride in water</vt:lpstr>
      <vt:lpstr>Spontaneous reactions and entropy</vt:lpstr>
      <vt:lpstr>Entropy increases when: </vt:lpstr>
      <vt:lpstr>2) The temperature of a system increases</vt:lpstr>
      <vt:lpstr>3) The physical state of the system changes</vt:lpstr>
      <vt:lpstr>4) When the nproduct &gt; nreactant </vt:lpstr>
      <vt:lpstr>5) A solid dissolves</vt:lpstr>
      <vt:lpstr> 6) solid reactants become liquid or gaseous products (or liquids become gases) </vt:lpstr>
      <vt:lpstr> Predict whether there is an increase in entropy (ΔS &gt; 0) or a decrease in entropy (ΔS &lt; 0):  </vt:lpstr>
      <vt:lpstr>Second Law of Thermodynamics:  </vt:lpstr>
      <vt:lpstr>Third Law of Thermodynamics: </vt:lpstr>
      <vt:lpstr>Standard Entropy So: the entropy change between 0 K and 298 K (i.e.25oC) </vt:lpstr>
      <vt:lpstr>Standard Entropy Change: ΔSo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Darlene</dc:creator>
  <cp:lastModifiedBy>Ken Wall</cp:lastModifiedBy>
  <cp:revision>33</cp:revision>
  <dcterms:created xsi:type="dcterms:W3CDTF">2012-03-05T16:42:49Z</dcterms:created>
  <dcterms:modified xsi:type="dcterms:W3CDTF">2016-09-01T15:19:33Z</dcterms:modified>
</cp:coreProperties>
</file>