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971C4-2C7D-4B4F-8404-EFBE17974C22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295AE-293E-4FD8-9CA4-A48A29A55E0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8216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295AE-293E-4FD8-9CA4-A48A29A55E0F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4016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929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219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02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112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4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23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74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0537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006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4695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170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6D1AA-109D-4C6F-B2D1-517653B4FFD1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3716C-B32D-428D-A62C-71545B307E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520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Formation Reactions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Examples:</a:t>
            </a:r>
          </a:p>
          <a:p>
            <a:pPr marL="0" indent="0">
              <a:buNone/>
            </a:pPr>
            <a:r>
              <a:rPr lang="en-CA" dirty="0" smtClean="0"/>
              <a:t>C</a:t>
            </a:r>
            <a:r>
              <a:rPr lang="en-CA" baseline="-25000" dirty="0" smtClean="0"/>
              <a:t>(s)</a:t>
            </a:r>
            <a:r>
              <a:rPr lang="en-CA" dirty="0" smtClean="0"/>
              <a:t>  +  O</a:t>
            </a:r>
            <a:r>
              <a:rPr lang="en-CA" baseline="-25000" dirty="0" smtClean="0"/>
              <a:t>2(g)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 CO</a:t>
            </a:r>
            <a:r>
              <a:rPr lang="en-CA" baseline="-25000" dirty="0" smtClean="0">
                <a:sym typeface="Wingdings" pitchFamily="2" charset="2"/>
              </a:rPr>
              <a:t>2(g)</a:t>
            </a:r>
          </a:p>
          <a:p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Na</a:t>
            </a:r>
            <a:r>
              <a:rPr lang="en-CA" baseline="-25000" dirty="0" smtClean="0"/>
              <a:t>(s)</a:t>
            </a:r>
            <a:r>
              <a:rPr lang="en-CA" dirty="0" smtClean="0"/>
              <a:t>  +  ½ Br</a:t>
            </a:r>
            <a:r>
              <a:rPr lang="en-CA" baseline="-25000" dirty="0" smtClean="0"/>
              <a:t>2(l)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  </a:t>
            </a:r>
            <a:r>
              <a:rPr lang="en-CA" dirty="0" err="1" smtClean="0">
                <a:sym typeface="Wingdings" pitchFamily="2" charset="2"/>
              </a:rPr>
              <a:t>NaBr</a:t>
            </a:r>
            <a:r>
              <a:rPr lang="en-CA" baseline="-25000" dirty="0" smtClean="0">
                <a:sym typeface="Wingdings" pitchFamily="2" charset="2"/>
              </a:rPr>
              <a:t>(s)</a:t>
            </a:r>
          </a:p>
          <a:p>
            <a:pPr marL="0" indent="0">
              <a:buNone/>
            </a:pPr>
            <a:endParaRPr lang="en-CA" baseline="-250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CA" dirty="0" smtClean="0"/>
              <a:t>6C</a:t>
            </a:r>
            <a:r>
              <a:rPr lang="en-CA" baseline="-25000" dirty="0" smtClean="0"/>
              <a:t>(s)</a:t>
            </a:r>
            <a:r>
              <a:rPr lang="en-CA" dirty="0" smtClean="0"/>
              <a:t>  + 6H</a:t>
            </a:r>
            <a:r>
              <a:rPr lang="en-CA" baseline="-25000" dirty="0" smtClean="0"/>
              <a:t>2(g)</a:t>
            </a:r>
            <a:r>
              <a:rPr lang="en-CA" dirty="0" smtClean="0"/>
              <a:t>  +  3O</a:t>
            </a:r>
            <a:r>
              <a:rPr lang="en-CA" baseline="-25000" dirty="0" smtClean="0"/>
              <a:t>2(g)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  C</a:t>
            </a:r>
            <a:r>
              <a:rPr lang="en-CA" baseline="-25000" dirty="0" smtClean="0">
                <a:sym typeface="Wingdings" pitchFamily="2" charset="2"/>
              </a:rPr>
              <a:t>6</a:t>
            </a:r>
            <a:r>
              <a:rPr lang="en-CA" dirty="0" smtClean="0">
                <a:sym typeface="Wingdings" pitchFamily="2" charset="2"/>
              </a:rPr>
              <a:t>H</a:t>
            </a:r>
            <a:r>
              <a:rPr lang="en-CA" baseline="-25000" dirty="0" smtClean="0">
                <a:sym typeface="Wingdings" pitchFamily="2" charset="2"/>
              </a:rPr>
              <a:t>12</a:t>
            </a:r>
            <a:r>
              <a:rPr lang="en-CA" dirty="0" smtClean="0">
                <a:sym typeface="Wingdings" pitchFamily="2" charset="2"/>
              </a:rPr>
              <a:t>O</a:t>
            </a:r>
            <a:r>
              <a:rPr lang="en-CA" baseline="-25000" dirty="0" smtClean="0">
                <a:sym typeface="Wingdings" pitchFamily="2" charset="2"/>
              </a:rPr>
              <a:t>6(s)</a:t>
            </a:r>
          </a:p>
          <a:p>
            <a:pPr marL="0" indent="0">
              <a:buNone/>
            </a:pPr>
            <a:endParaRPr lang="en-CA" baseline="-25000" dirty="0">
              <a:sym typeface="Wingdings" pitchFamily="2" charset="2"/>
            </a:endParaRPr>
          </a:p>
          <a:p>
            <a:pPr marL="0" indent="0">
              <a:buNone/>
            </a:pPr>
            <a:endParaRPr lang="en-CA" baseline="-250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3567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4) The standard enthalpy of combustion of liquid cyclohexane, C</a:t>
            </a:r>
            <a:r>
              <a:rPr lang="en-CA" baseline="-25000" dirty="0" smtClean="0"/>
              <a:t>6</a:t>
            </a:r>
            <a:r>
              <a:rPr lang="en-CA" dirty="0" smtClean="0"/>
              <a:t>H</a:t>
            </a:r>
            <a:r>
              <a:rPr lang="en-CA" baseline="-25000" dirty="0" smtClean="0"/>
              <a:t>12</a:t>
            </a:r>
            <a:r>
              <a:rPr lang="en-CA" dirty="0" smtClean="0"/>
              <a:t>, to liquid water and carbon dioxide is -3824 kJ. What is the standard enthalpy of formation of cyclohexane?</a:t>
            </a:r>
          </a:p>
          <a:p>
            <a:pPr marL="0" indent="0">
              <a:buNone/>
            </a:pPr>
            <a:r>
              <a:rPr lang="en-CA" dirty="0" smtClean="0">
                <a:sym typeface="Wingdings" pitchFamily="2" charset="2"/>
              </a:rPr>
              <a:t>	</a:t>
            </a:r>
          </a:p>
          <a:p>
            <a:pPr marL="0" indent="0">
              <a:buNone/>
            </a:pPr>
            <a:r>
              <a:rPr lang="en-CA" dirty="0">
                <a:sym typeface="Wingdings" pitchFamily="2" charset="2"/>
              </a:rPr>
              <a:t>	</a:t>
            </a:r>
            <a:r>
              <a:rPr lang="el-GR" b="1" dirty="0" smtClean="0">
                <a:solidFill>
                  <a:srgbClr val="0070C0"/>
                </a:solidFill>
                <a:sym typeface="Wingdings" pitchFamily="2" charset="2"/>
              </a:rPr>
              <a:t>Δ</a:t>
            </a:r>
            <a:r>
              <a:rPr lang="en-CA" b="1" dirty="0" err="1" smtClean="0">
                <a:solidFill>
                  <a:srgbClr val="0070C0"/>
                </a:solidFill>
                <a:sym typeface="Wingdings" pitchFamily="2" charset="2"/>
              </a:rPr>
              <a:t>H</a:t>
            </a:r>
            <a:r>
              <a:rPr lang="en-CA" b="1" baseline="-25000" dirty="0" err="1" smtClean="0">
                <a:solidFill>
                  <a:srgbClr val="0070C0"/>
                </a:solidFill>
                <a:sym typeface="Wingdings" pitchFamily="2" charset="2"/>
              </a:rPr>
              <a:t>f</a:t>
            </a:r>
            <a:r>
              <a:rPr lang="en-CA" b="1" baseline="30000" dirty="0" err="1" smtClean="0">
                <a:solidFill>
                  <a:srgbClr val="0070C0"/>
                </a:solidFill>
                <a:sym typeface="Wingdings" pitchFamily="2" charset="2"/>
              </a:rPr>
              <a:t>o</a:t>
            </a:r>
            <a:r>
              <a:rPr lang="en-CA" b="1" dirty="0" smtClean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CA" b="1" dirty="0">
                <a:solidFill>
                  <a:srgbClr val="0070C0"/>
                </a:solidFill>
                <a:sym typeface="Wingdings" pitchFamily="2" charset="2"/>
              </a:rPr>
              <a:t>= </a:t>
            </a:r>
            <a:r>
              <a:rPr lang="en-CA" b="1" dirty="0" smtClean="0">
                <a:solidFill>
                  <a:srgbClr val="0070C0"/>
                </a:solidFill>
                <a:sym typeface="Wingdings" pitchFamily="2" charset="2"/>
              </a:rPr>
              <a:t>-252 kJ/</a:t>
            </a:r>
            <a:r>
              <a:rPr lang="en-CA" b="1" dirty="0" err="1" smtClean="0">
                <a:solidFill>
                  <a:srgbClr val="0070C0"/>
                </a:solidFill>
                <a:sym typeface="Wingdings" pitchFamily="2" charset="2"/>
              </a:rPr>
              <a:t>mol</a:t>
            </a:r>
            <a:endParaRPr lang="en-CA" b="1" dirty="0">
              <a:solidFill>
                <a:srgbClr val="0070C0"/>
              </a:solidFill>
              <a:sym typeface="Wingdings" pitchFamily="2" charset="2"/>
            </a:endParaRPr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729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Hess’s Law and </a:t>
            </a:r>
            <a:r>
              <a:rPr lang="en-CA" b="1" dirty="0" err="1" smtClean="0">
                <a:solidFill>
                  <a:srgbClr val="0070C0"/>
                </a:solidFill>
              </a:rPr>
              <a:t>Calorimetry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5) What mass of methane undergoing complete combustion is required to heat 100.0 kg of water from 5.0</a:t>
            </a:r>
            <a:r>
              <a:rPr lang="en-CA" baseline="30000" dirty="0" smtClean="0"/>
              <a:t>o</a:t>
            </a:r>
            <a:r>
              <a:rPr lang="en-CA" dirty="0" smtClean="0"/>
              <a:t>C to 70.0</a:t>
            </a:r>
            <a:r>
              <a:rPr lang="en-CA" baseline="30000" dirty="0" smtClean="0"/>
              <a:t>o</a:t>
            </a:r>
            <a:r>
              <a:rPr lang="en-CA" dirty="0" smtClean="0"/>
              <a:t>C in a gas water heater?</a:t>
            </a:r>
          </a:p>
          <a:p>
            <a:pPr marL="0" indent="0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b="1" dirty="0">
                <a:solidFill>
                  <a:srgbClr val="0070C0"/>
                </a:solidFill>
                <a:sym typeface="Wingdings" pitchFamily="2" charset="2"/>
              </a:rPr>
              <a:t>m</a:t>
            </a:r>
            <a:r>
              <a:rPr lang="en-CA" b="1" dirty="0" smtClean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CA" b="1" dirty="0">
                <a:solidFill>
                  <a:srgbClr val="0070C0"/>
                </a:solidFill>
                <a:sym typeface="Wingdings" pitchFamily="2" charset="2"/>
              </a:rPr>
              <a:t>= </a:t>
            </a:r>
            <a:r>
              <a:rPr lang="en-CA" b="1" dirty="0" smtClean="0">
                <a:solidFill>
                  <a:srgbClr val="0070C0"/>
                </a:solidFill>
                <a:sym typeface="Wingdings" pitchFamily="2" charset="2"/>
              </a:rPr>
              <a:t>480 g</a:t>
            </a:r>
            <a:endParaRPr lang="en-CA" b="1" dirty="0">
              <a:solidFill>
                <a:srgbClr val="0070C0"/>
              </a:solidFill>
              <a:sym typeface="Wingdings" pitchFamily="2" charset="2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979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solidFill>
                  <a:srgbClr val="0070C0"/>
                </a:solidFill>
              </a:rPr>
              <a:t>Hess’s Law and </a:t>
            </a:r>
            <a:r>
              <a:rPr lang="en-CA" b="1" dirty="0" err="1">
                <a:solidFill>
                  <a:srgbClr val="0070C0"/>
                </a:solidFill>
              </a:rPr>
              <a:t>Calorimetry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A 0.092 g sample of acetone is burned in 50.0 g aluminum calorimeter containing 100.0 g of water. The temperature rises from 20.0 </a:t>
            </a:r>
            <a:r>
              <a:rPr lang="en-CA" baseline="30000" dirty="0" err="1" smtClean="0"/>
              <a:t>o</a:t>
            </a:r>
            <a:r>
              <a:rPr lang="en-CA" dirty="0" err="1" smtClean="0"/>
              <a:t>C</a:t>
            </a:r>
            <a:r>
              <a:rPr lang="en-CA" dirty="0" smtClean="0"/>
              <a:t> to 25.0</a:t>
            </a:r>
            <a:r>
              <a:rPr lang="en-CA" baseline="30000" dirty="0" smtClean="0"/>
              <a:t>o</a:t>
            </a:r>
            <a:r>
              <a:rPr lang="en-CA" dirty="0" smtClean="0"/>
              <a:t>C.</a:t>
            </a:r>
          </a:p>
          <a:p>
            <a:pPr marL="514350" indent="-514350">
              <a:buAutoNum type="alphaLcParenR"/>
            </a:pPr>
            <a:r>
              <a:rPr lang="en-CA" dirty="0" smtClean="0"/>
              <a:t>What </a:t>
            </a:r>
            <a:r>
              <a:rPr lang="en-CA" dirty="0"/>
              <a:t>is the molar enthalpy of combustion of acetone, C</a:t>
            </a:r>
            <a:r>
              <a:rPr lang="en-CA" baseline="-25000" dirty="0"/>
              <a:t>3</a:t>
            </a:r>
            <a:r>
              <a:rPr lang="en-CA" dirty="0"/>
              <a:t>H</a:t>
            </a:r>
            <a:r>
              <a:rPr lang="en-CA" baseline="-25000" dirty="0"/>
              <a:t>8</a:t>
            </a:r>
            <a:r>
              <a:rPr lang="en-CA" dirty="0"/>
              <a:t>O</a:t>
            </a:r>
            <a:r>
              <a:rPr lang="en-CA" dirty="0" smtClean="0"/>
              <a:t>?</a:t>
            </a:r>
          </a:p>
          <a:p>
            <a:pPr marL="514350" indent="-514350">
              <a:buAutoNum type="alphaLcParenR"/>
            </a:pPr>
            <a:r>
              <a:rPr lang="en-CA" dirty="0" smtClean="0"/>
              <a:t>Calculate the percent error.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569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Formation Reactions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formation of </a:t>
            </a:r>
            <a:r>
              <a:rPr lang="en-CA" b="1" dirty="0" smtClean="0">
                <a:solidFill>
                  <a:srgbClr val="0070C0"/>
                </a:solidFill>
              </a:rPr>
              <a:t>1 mole </a:t>
            </a:r>
            <a:r>
              <a:rPr lang="en-CA" dirty="0" smtClean="0"/>
              <a:t>of a substance from its </a:t>
            </a:r>
            <a:r>
              <a:rPr lang="en-CA" b="1" dirty="0" smtClean="0">
                <a:solidFill>
                  <a:srgbClr val="0070C0"/>
                </a:solidFill>
              </a:rPr>
              <a:t>elements in their standard state </a:t>
            </a:r>
            <a:r>
              <a:rPr lang="en-CA" dirty="0" smtClean="0"/>
              <a:t>– i.e. their most stable form at SATP – (what they are on the periodic table)</a:t>
            </a: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7685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Write the formation reaction for: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Sodium hydroxide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Na</a:t>
            </a:r>
            <a:r>
              <a:rPr lang="en-CA" b="1" baseline="-25000" dirty="0" smtClean="0">
                <a:solidFill>
                  <a:srgbClr val="FF0000"/>
                </a:solidFill>
              </a:rPr>
              <a:t>(s)</a:t>
            </a:r>
            <a:r>
              <a:rPr lang="en-CA" b="1" dirty="0" smtClean="0">
                <a:solidFill>
                  <a:srgbClr val="FF0000"/>
                </a:solidFill>
              </a:rPr>
              <a:t>  +  ½ O</a:t>
            </a:r>
            <a:r>
              <a:rPr lang="en-CA" b="1" baseline="-25000" dirty="0" smtClean="0">
                <a:solidFill>
                  <a:srgbClr val="FF0000"/>
                </a:solidFill>
              </a:rPr>
              <a:t>2(g)</a:t>
            </a:r>
            <a:r>
              <a:rPr lang="en-CA" b="1" dirty="0" smtClean="0">
                <a:solidFill>
                  <a:srgbClr val="FF0000"/>
                </a:solidFill>
              </a:rPr>
              <a:t>  +  ½ H</a:t>
            </a:r>
            <a:r>
              <a:rPr lang="en-CA" b="1" baseline="-25000" dirty="0" smtClean="0">
                <a:solidFill>
                  <a:srgbClr val="FF0000"/>
                </a:solidFill>
              </a:rPr>
              <a:t>2(g)</a:t>
            </a:r>
            <a:r>
              <a:rPr lang="en-CA" b="1" dirty="0" smtClean="0">
                <a:solidFill>
                  <a:srgbClr val="FF0000"/>
                </a:solidFill>
              </a:rPr>
              <a:t>  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  NaOH</a:t>
            </a:r>
            <a:r>
              <a:rPr lang="en-CA" b="1" baseline="-25000" dirty="0" smtClean="0">
                <a:solidFill>
                  <a:srgbClr val="FF0000"/>
                </a:solidFill>
                <a:sym typeface="Wingdings" pitchFamily="2" charset="2"/>
              </a:rPr>
              <a:t>(s)</a:t>
            </a:r>
            <a:endParaRPr lang="en-C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dirty="0" smtClean="0"/>
              <a:t>Aluminum phosphate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Al</a:t>
            </a:r>
            <a:r>
              <a:rPr lang="en-CA" b="1" baseline="-25000" dirty="0" smtClean="0">
                <a:solidFill>
                  <a:srgbClr val="FF0000"/>
                </a:solidFill>
              </a:rPr>
              <a:t>(s)</a:t>
            </a:r>
            <a:r>
              <a:rPr lang="en-CA" b="1" dirty="0" smtClean="0">
                <a:solidFill>
                  <a:srgbClr val="FF0000"/>
                </a:solidFill>
              </a:rPr>
              <a:t>  +  P</a:t>
            </a:r>
            <a:r>
              <a:rPr lang="en-CA" b="1" baseline="-25000" dirty="0" smtClean="0">
                <a:solidFill>
                  <a:srgbClr val="FF0000"/>
                </a:solidFill>
              </a:rPr>
              <a:t>(s)</a:t>
            </a:r>
            <a:r>
              <a:rPr lang="en-CA" b="1" dirty="0" smtClean="0">
                <a:solidFill>
                  <a:srgbClr val="FF0000"/>
                </a:solidFill>
              </a:rPr>
              <a:t>  +  2O</a:t>
            </a:r>
            <a:r>
              <a:rPr lang="en-CA" b="1" baseline="-25000" dirty="0" smtClean="0">
                <a:solidFill>
                  <a:srgbClr val="FF0000"/>
                </a:solidFill>
              </a:rPr>
              <a:t>2(g)</a:t>
            </a:r>
            <a:r>
              <a:rPr lang="en-CA" b="1" dirty="0" smtClean="0">
                <a:solidFill>
                  <a:srgbClr val="FF0000"/>
                </a:solidFill>
              </a:rPr>
              <a:t>  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  AlPO</a:t>
            </a:r>
            <a:r>
              <a:rPr lang="en-CA" b="1" baseline="-25000" dirty="0" smtClean="0">
                <a:solidFill>
                  <a:srgbClr val="FF0000"/>
                </a:solidFill>
                <a:sym typeface="Wingdings" pitchFamily="2" charset="2"/>
              </a:rPr>
              <a:t>4(s)</a:t>
            </a:r>
            <a:endParaRPr lang="en-C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dirty="0" smtClean="0"/>
              <a:t>Potassium bromate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K</a:t>
            </a:r>
            <a:r>
              <a:rPr lang="en-CA" b="1" baseline="-25000" dirty="0" smtClean="0">
                <a:solidFill>
                  <a:srgbClr val="FF0000"/>
                </a:solidFill>
              </a:rPr>
              <a:t>(s) </a:t>
            </a:r>
            <a:r>
              <a:rPr lang="en-CA" b="1" dirty="0" smtClean="0">
                <a:solidFill>
                  <a:srgbClr val="FF0000"/>
                </a:solidFill>
              </a:rPr>
              <a:t>  +  Br</a:t>
            </a:r>
            <a:r>
              <a:rPr lang="en-CA" b="1" baseline="-25000" dirty="0" smtClean="0">
                <a:solidFill>
                  <a:srgbClr val="FF0000"/>
                </a:solidFill>
              </a:rPr>
              <a:t>2(l)</a:t>
            </a:r>
            <a:r>
              <a:rPr lang="en-CA" b="1" dirty="0" smtClean="0">
                <a:solidFill>
                  <a:srgbClr val="FF0000"/>
                </a:solidFill>
              </a:rPr>
              <a:t>  +  3/2 O</a:t>
            </a:r>
            <a:r>
              <a:rPr lang="en-CA" b="1" baseline="-25000" dirty="0" smtClean="0">
                <a:solidFill>
                  <a:srgbClr val="FF0000"/>
                </a:solidFill>
              </a:rPr>
              <a:t>2(g)</a:t>
            </a:r>
            <a:r>
              <a:rPr lang="en-CA" b="1" dirty="0" smtClean="0">
                <a:solidFill>
                  <a:srgbClr val="FF0000"/>
                </a:solidFill>
              </a:rPr>
              <a:t>  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  KBrO</a:t>
            </a:r>
            <a:r>
              <a:rPr lang="en-CA" b="1" baseline="-25000" dirty="0" smtClean="0">
                <a:solidFill>
                  <a:srgbClr val="FF0000"/>
                </a:solidFill>
                <a:sym typeface="Wingdings" pitchFamily="2" charset="2"/>
              </a:rPr>
              <a:t>3(s)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51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rgbClr val="0070C0"/>
                </a:solidFill>
              </a:rPr>
              <a:t>Standard Enthalpy of Formation </a:t>
            </a:r>
            <a:r>
              <a:rPr lang="el-GR" b="1" dirty="0" smtClean="0">
                <a:solidFill>
                  <a:srgbClr val="0070C0"/>
                </a:solidFill>
              </a:rPr>
              <a:t>Δ</a:t>
            </a:r>
            <a:r>
              <a:rPr lang="en-CA" b="1" dirty="0" err="1" smtClean="0">
                <a:solidFill>
                  <a:srgbClr val="0070C0"/>
                </a:solidFill>
              </a:rPr>
              <a:t>H</a:t>
            </a:r>
            <a:r>
              <a:rPr lang="en-CA" b="1" baseline="-25000" dirty="0" err="1" smtClean="0">
                <a:solidFill>
                  <a:srgbClr val="0070C0"/>
                </a:solidFill>
              </a:rPr>
              <a:t>f</a:t>
            </a:r>
            <a:r>
              <a:rPr lang="en-CA" b="1" baseline="30000" dirty="0" err="1" smtClean="0">
                <a:solidFill>
                  <a:srgbClr val="0070C0"/>
                </a:solidFill>
              </a:rPr>
              <a:t>o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energy associated with a formation reaction</a:t>
            </a:r>
          </a:p>
          <a:p>
            <a:r>
              <a:rPr lang="en-CA" dirty="0" smtClean="0"/>
              <a:t>Units: </a:t>
            </a:r>
            <a:r>
              <a:rPr lang="en-CA" b="1" dirty="0" smtClean="0">
                <a:solidFill>
                  <a:srgbClr val="0070C0"/>
                </a:solidFill>
              </a:rPr>
              <a:t>kJ/</a:t>
            </a:r>
            <a:r>
              <a:rPr lang="en-CA" b="1" dirty="0" err="1" smtClean="0">
                <a:solidFill>
                  <a:srgbClr val="0070C0"/>
                </a:solidFill>
              </a:rPr>
              <a:t>mol</a:t>
            </a:r>
            <a:endParaRPr lang="en-CA" b="1" dirty="0" smtClean="0">
              <a:solidFill>
                <a:srgbClr val="0070C0"/>
              </a:solidFill>
            </a:endParaRPr>
          </a:p>
          <a:p>
            <a:r>
              <a:rPr lang="en-CA" dirty="0" smtClean="0"/>
              <a:t>Enthalpy of formation of an element already in its standard state i.e. O</a:t>
            </a:r>
            <a:r>
              <a:rPr lang="en-CA" baseline="-25000" dirty="0" smtClean="0"/>
              <a:t>2(g)   </a:t>
            </a:r>
            <a:r>
              <a:rPr lang="en-CA" dirty="0" smtClean="0"/>
              <a:t> 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b="1" dirty="0" smtClean="0">
                <a:solidFill>
                  <a:srgbClr val="0070C0"/>
                </a:solidFill>
              </a:rPr>
              <a:t>= zero</a:t>
            </a:r>
          </a:p>
        </p:txBody>
      </p:sp>
    </p:spTree>
    <p:extLst>
      <p:ext uri="{BB962C8B-B14F-4D97-AF65-F5344CB8AC3E}">
        <p14:creationId xmlns:p14="http://schemas.microsoft.com/office/powerpoint/2010/main" val="120518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Look up the </a:t>
            </a:r>
            <a:r>
              <a:rPr lang="el-GR" b="1" dirty="0" smtClean="0">
                <a:solidFill>
                  <a:srgbClr val="0070C0"/>
                </a:solidFill>
              </a:rPr>
              <a:t>Δ</a:t>
            </a:r>
            <a:r>
              <a:rPr lang="en-CA" b="1" dirty="0" smtClean="0">
                <a:solidFill>
                  <a:srgbClr val="0070C0"/>
                </a:solidFill>
              </a:rPr>
              <a:t>H</a:t>
            </a:r>
            <a:r>
              <a:rPr lang="en-CA" b="1" baseline="-25000" dirty="0" smtClean="0">
                <a:solidFill>
                  <a:srgbClr val="0070C0"/>
                </a:solidFill>
              </a:rPr>
              <a:t>f</a:t>
            </a:r>
            <a:r>
              <a:rPr lang="en-CA" b="1" baseline="30000" dirty="0" smtClean="0">
                <a:solidFill>
                  <a:srgbClr val="0070C0"/>
                </a:solidFill>
              </a:rPr>
              <a:t>o </a:t>
            </a:r>
            <a:r>
              <a:rPr lang="en-CA" b="1" dirty="0" smtClean="0">
                <a:solidFill>
                  <a:srgbClr val="0070C0"/>
                </a:solidFill>
              </a:rPr>
              <a:t> for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NaOH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 KClO</a:t>
            </a:r>
            <a:r>
              <a:rPr lang="en-CA" b="1" baseline="-25000" dirty="0" smtClean="0">
                <a:solidFill>
                  <a:srgbClr val="0070C0"/>
                </a:solidFill>
              </a:rPr>
              <a:t>3</a:t>
            </a:r>
            <a:r>
              <a:rPr lang="en-CA" b="1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O</a:t>
            </a:r>
            <a:r>
              <a:rPr lang="en-CA" b="1" baseline="-25000" dirty="0" smtClean="0">
                <a:solidFill>
                  <a:srgbClr val="0070C0"/>
                </a:solidFill>
              </a:rPr>
              <a:t>2(g)</a:t>
            </a:r>
            <a:endParaRPr lang="en-CA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O</a:t>
            </a:r>
            <a:r>
              <a:rPr lang="en-CA" b="1" baseline="-25000" dirty="0" smtClean="0">
                <a:solidFill>
                  <a:srgbClr val="0070C0"/>
                </a:solidFill>
              </a:rPr>
              <a:t>(g)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I</a:t>
            </a:r>
            <a:r>
              <a:rPr lang="en-CA" b="1" baseline="-25000" dirty="0" smtClean="0">
                <a:solidFill>
                  <a:srgbClr val="0070C0"/>
                </a:solidFill>
              </a:rPr>
              <a:t>2(s)</a:t>
            </a:r>
            <a:endParaRPr lang="en-CA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I</a:t>
            </a:r>
            <a:r>
              <a:rPr lang="en-CA" b="1" baseline="-25000" dirty="0" smtClean="0">
                <a:solidFill>
                  <a:srgbClr val="0070C0"/>
                </a:solidFill>
              </a:rPr>
              <a:t>2(g)</a:t>
            </a:r>
            <a:endParaRPr lang="en-CA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I</a:t>
            </a:r>
            <a:r>
              <a:rPr lang="en-CA" b="1" baseline="30000" dirty="0" smtClean="0">
                <a:solidFill>
                  <a:srgbClr val="0070C0"/>
                </a:solidFill>
              </a:rPr>
              <a:t>-</a:t>
            </a:r>
            <a:r>
              <a:rPr lang="en-CA" b="1" baseline="-25000" dirty="0" smtClean="0">
                <a:solidFill>
                  <a:srgbClr val="0070C0"/>
                </a:solidFill>
              </a:rPr>
              <a:t>(aq)</a:t>
            </a:r>
            <a:endParaRPr lang="en-CA" b="1" dirty="0" smtClean="0">
              <a:solidFill>
                <a:srgbClr val="0070C0"/>
              </a:solidFill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169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</a:rPr>
              <a:t>Hess’s Law Using </a:t>
            </a:r>
            <a:r>
              <a:rPr lang="el-GR" b="1" dirty="0" smtClean="0">
                <a:solidFill>
                  <a:srgbClr val="0070C0"/>
                </a:solidFill>
              </a:rPr>
              <a:t>Δ</a:t>
            </a:r>
            <a:r>
              <a:rPr lang="en-CA" b="1" dirty="0" smtClean="0">
                <a:solidFill>
                  <a:srgbClr val="0070C0"/>
                </a:solidFill>
              </a:rPr>
              <a:t>H</a:t>
            </a:r>
            <a:r>
              <a:rPr lang="en-CA" b="1" baseline="-25000" dirty="0" smtClean="0">
                <a:solidFill>
                  <a:srgbClr val="0070C0"/>
                </a:solidFill>
              </a:rPr>
              <a:t>f</a:t>
            </a:r>
            <a:r>
              <a:rPr lang="en-CA" b="1" baseline="30000" dirty="0" smtClean="0">
                <a:solidFill>
                  <a:srgbClr val="0070C0"/>
                </a:solidFill>
              </a:rPr>
              <a:t>o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b="1" dirty="0" smtClean="0">
                <a:solidFill>
                  <a:srgbClr val="FF0000"/>
                </a:solidFill>
              </a:rPr>
              <a:t>CH</a:t>
            </a:r>
            <a:r>
              <a:rPr lang="en-CA" b="1" baseline="-25000" dirty="0" smtClean="0">
                <a:solidFill>
                  <a:srgbClr val="FF0000"/>
                </a:solidFill>
              </a:rPr>
              <a:t>4(g)</a:t>
            </a:r>
            <a:r>
              <a:rPr lang="en-CA" b="1" dirty="0" smtClean="0">
                <a:solidFill>
                  <a:srgbClr val="FF0000"/>
                </a:solidFill>
              </a:rPr>
              <a:t>  +  2O</a:t>
            </a:r>
            <a:r>
              <a:rPr lang="en-CA" b="1" baseline="-25000" dirty="0" smtClean="0">
                <a:solidFill>
                  <a:srgbClr val="FF0000"/>
                </a:solidFill>
              </a:rPr>
              <a:t>2(g)</a:t>
            </a:r>
            <a:r>
              <a:rPr lang="en-CA" b="1" dirty="0" smtClean="0">
                <a:solidFill>
                  <a:srgbClr val="FF0000"/>
                </a:solidFill>
              </a:rPr>
              <a:t>  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  CO</a:t>
            </a:r>
            <a:r>
              <a:rPr lang="en-CA" b="1" baseline="-25000" dirty="0" smtClean="0">
                <a:solidFill>
                  <a:srgbClr val="FF0000"/>
                </a:solidFill>
                <a:sym typeface="Wingdings" pitchFamily="2" charset="2"/>
              </a:rPr>
              <a:t>2(g)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  +  2H</a:t>
            </a:r>
            <a:r>
              <a:rPr lang="en-CA" b="1" baseline="-25000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b="1" baseline="-25000" dirty="0" smtClean="0">
                <a:solidFill>
                  <a:srgbClr val="FF0000"/>
                </a:solidFill>
                <a:sym typeface="Wingdings" pitchFamily="2" charset="2"/>
              </a:rPr>
              <a:t>(g)</a:t>
            </a:r>
          </a:p>
          <a:p>
            <a:pPr marL="0" indent="0" algn="ctr">
              <a:buNone/>
            </a:pPr>
            <a:endParaRPr lang="en-CA" baseline="-25000" dirty="0">
              <a:sym typeface="Wingdings" pitchFamily="2" charset="2"/>
            </a:endParaRPr>
          </a:p>
          <a:p>
            <a:pPr marL="514350" indent="-514350">
              <a:buAutoNum type="arabicParenR"/>
            </a:pPr>
            <a:r>
              <a:rPr lang="en-CA" dirty="0" smtClean="0">
                <a:sym typeface="Wingdings" pitchFamily="2" charset="2"/>
              </a:rPr>
              <a:t>Write the formation reactions for each substance in the above reaction.</a:t>
            </a:r>
          </a:p>
          <a:p>
            <a:pPr marL="514350" indent="-514350">
              <a:buAutoNum type="arabicParenR"/>
            </a:pPr>
            <a:r>
              <a:rPr lang="en-CA" dirty="0" smtClean="0">
                <a:sym typeface="Wingdings" pitchFamily="2" charset="2"/>
              </a:rPr>
              <a:t>How would you rearrange each equation to make the target equation?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200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CH</a:t>
            </a:r>
            <a:r>
              <a:rPr lang="en-CA" b="1" baseline="-25000" dirty="0">
                <a:solidFill>
                  <a:srgbClr val="FF0000"/>
                </a:solidFill>
              </a:rPr>
              <a:t>4(g)</a:t>
            </a:r>
            <a:r>
              <a:rPr lang="en-CA" b="1" dirty="0">
                <a:solidFill>
                  <a:srgbClr val="FF0000"/>
                </a:solidFill>
              </a:rPr>
              <a:t>  +  2O</a:t>
            </a:r>
            <a:r>
              <a:rPr lang="en-CA" b="1" baseline="-25000" dirty="0">
                <a:solidFill>
                  <a:srgbClr val="FF0000"/>
                </a:solidFill>
              </a:rPr>
              <a:t>2(g)</a:t>
            </a:r>
            <a:r>
              <a:rPr lang="en-CA" b="1" dirty="0">
                <a:solidFill>
                  <a:srgbClr val="FF0000"/>
                </a:solidFill>
              </a:rPr>
              <a:t>  </a:t>
            </a:r>
            <a:r>
              <a:rPr lang="en-CA" b="1" dirty="0">
                <a:solidFill>
                  <a:srgbClr val="FF0000"/>
                </a:solidFill>
                <a:sym typeface="Wingdings" pitchFamily="2" charset="2"/>
              </a:rPr>
              <a:t>  CO</a:t>
            </a:r>
            <a: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  <a:t>2(g)</a:t>
            </a:r>
            <a:r>
              <a:rPr lang="en-CA" b="1" dirty="0">
                <a:solidFill>
                  <a:srgbClr val="FF0000"/>
                </a:solidFill>
                <a:sym typeface="Wingdings" pitchFamily="2" charset="2"/>
              </a:rPr>
              <a:t>  +  2H</a:t>
            </a:r>
            <a: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b="1" dirty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  <a:t>(g)</a:t>
            </a:r>
            <a:b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C</a:t>
            </a:r>
            <a:r>
              <a:rPr lang="en-CA" baseline="-25000" dirty="0" smtClean="0"/>
              <a:t>(s)</a:t>
            </a:r>
            <a:r>
              <a:rPr lang="en-CA" dirty="0" smtClean="0"/>
              <a:t>  +  2H</a:t>
            </a:r>
            <a:r>
              <a:rPr lang="en-CA" baseline="-25000" dirty="0" smtClean="0"/>
              <a:t>2(g)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  CH</a:t>
            </a:r>
            <a:r>
              <a:rPr lang="en-CA" baseline="-25000" dirty="0" smtClean="0">
                <a:sym typeface="Wingdings" pitchFamily="2" charset="2"/>
              </a:rPr>
              <a:t>4(g)</a:t>
            </a:r>
            <a:r>
              <a:rPr lang="en-CA" dirty="0" smtClean="0">
                <a:sym typeface="Wingdings" pitchFamily="2" charset="2"/>
              </a:rPr>
              <a:t>	   x (-1)	</a:t>
            </a:r>
            <a:r>
              <a:rPr lang="el-GR" dirty="0" smtClean="0">
                <a:sym typeface="Wingdings" pitchFamily="2" charset="2"/>
              </a:rPr>
              <a:t>Δ</a:t>
            </a:r>
            <a:r>
              <a:rPr lang="en-CA" dirty="0" err="1" smtClean="0">
                <a:sym typeface="Wingdings" pitchFamily="2" charset="2"/>
              </a:rPr>
              <a:t>H</a:t>
            </a:r>
            <a:r>
              <a:rPr lang="en-CA" baseline="-25000" dirty="0" err="1" smtClean="0">
                <a:sym typeface="Wingdings" pitchFamily="2" charset="2"/>
              </a:rPr>
              <a:t>f</a:t>
            </a:r>
            <a:r>
              <a:rPr lang="en-CA" baseline="30000" dirty="0" err="1" smtClean="0">
                <a:sym typeface="Wingdings" pitchFamily="2" charset="2"/>
              </a:rPr>
              <a:t>o</a:t>
            </a:r>
            <a:r>
              <a:rPr lang="en-CA" baseline="-25000" dirty="0" smtClean="0">
                <a:sym typeface="Wingdings" pitchFamily="2" charset="2"/>
              </a:rPr>
              <a:t>  </a:t>
            </a:r>
            <a:r>
              <a:rPr lang="en-CA" dirty="0" smtClean="0">
                <a:sym typeface="Wingdings" pitchFamily="2" charset="2"/>
              </a:rPr>
              <a:t>   x (-1)</a:t>
            </a:r>
            <a:endParaRPr lang="en-CA" dirty="0">
              <a:sym typeface="Wingdings" pitchFamily="2" charset="2"/>
            </a:endParaRPr>
          </a:p>
          <a:p>
            <a:pPr marL="0" indent="0">
              <a:buNone/>
            </a:pPr>
            <a:endParaRPr lang="en-CA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itchFamily="2" charset="2"/>
              </a:rPr>
              <a:t>O</a:t>
            </a:r>
            <a:r>
              <a:rPr lang="en-CA" baseline="-25000" dirty="0" smtClean="0">
                <a:sym typeface="Wingdings" pitchFamily="2" charset="2"/>
              </a:rPr>
              <a:t>2(g)</a:t>
            </a:r>
            <a:r>
              <a:rPr lang="en-CA" dirty="0" smtClean="0">
                <a:sym typeface="Wingdings" pitchFamily="2" charset="2"/>
              </a:rPr>
              <a:t>   O</a:t>
            </a:r>
            <a:r>
              <a:rPr lang="en-CA" baseline="-25000" dirty="0" smtClean="0">
                <a:sym typeface="Wingdings" pitchFamily="2" charset="2"/>
              </a:rPr>
              <a:t>2(g)</a:t>
            </a:r>
            <a:r>
              <a:rPr lang="en-CA" dirty="0" smtClean="0">
                <a:sym typeface="Wingdings" pitchFamily="2" charset="2"/>
              </a:rPr>
              <a:t>	x(-1)			</a:t>
            </a:r>
            <a:r>
              <a:rPr lang="el-GR" dirty="0">
                <a:sym typeface="Wingdings" pitchFamily="2" charset="2"/>
              </a:rPr>
              <a:t>Δ</a:t>
            </a:r>
            <a:r>
              <a:rPr lang="en-CA" dirty="0" err="1" smtClean="0">
                <a:sym typeface="Wingdings" pitchFamily="2" charset="2"/>
              </a:rPr>
              <a:t>H</a:t>
            </a:r>
            <a:r>
              <a:rPr lang="en-CA" baseline="-25000" dirty="0" err="1" smtClean="0">
                <a:sym typeface="Wingdings" pitchFamily="2" charset="2"/>
              </a:rPr>
              <a:t>f</a:t>
            </a:r>
            <a:r>
              <a:rPr lang="en-CA" baseline="30000" dirty="0" err="1" smtClean="0">
                <a:sym typeface="Wingdings" pitchFamily="2" charset="2"/>
              </a:rPr>
              <a:t>o</a:t>
            </a:r>
            <a:r>
              <a:rPr lang="en-CA" dirty="0" smtClean="0">
                <a:sym typeface="Wingdings" pitchFamily="2" charset="2"/>
              </a:rPr>
              <a:t>     x(-1)</a:t>
            </a:r>
            <a:endParaRPr lang="en-CA" dirty="0">
              <a:sym typeface="Wingdings" pitchFamily="2" charset="2"/>
            </a:endParaRP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C</a:t>
            </a:r>
            <a:r>
              <a:rPr lang="en-CA" baseline="-25000" dirty="0" smtClean="0"/>
              <a:t>(s)</a:t>
            </a:r>
            <a:r>
              <a:rPr lang="en-CA" dirty="0" smtClean="0"/>
              <a:t>  +  O</a:t>
            </a:r>
            <a:r>
              <a:rPr lang="en-CA" baseline="-25000" dirty="0" smtClean="0"/>
              <a:t>2(g)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  CO</a:t>
            </a:r>
            <a:r>
              <a:rPr lang="en-CA" baseline="-25000" dirty="0" smtClean="0">
                <a:sym typeface="Wingdings" pitchFamily="2" charset="2"/>
              </a:rPr>
              <a:t>2(g)</a:t>
            </a:r>
            <a:r>
              <a:rPr lang="en-CA" dirty="0" smtClean="0">
                <a:sym typeface="Wingdings" pitchFamily="2" charset="2"/>
              </a:rPr>
              <a:t>	x1		</a:t>
            </a:r>
            <a:r>
              <a:rPr lang="el-GR" dirty="0" smtClean="0">
                <a:sym typeface="Wingdings" pitchFamily="2" charset="2"/>
              </a:rPr>
              <a:t>Δ</a:t>
            </a:r>
            <a:r>
              <a:rPr lang="en-CA" dirty="0" err="1" smtClean="0">
                <a:sym typeface="Wingdings" pitchFamily="2" charset="2"/>
              </a:rPr>
              <a:t>H</a:t>
            </a:r>
            <a:r>
              <a:rPr lang="en-CA" baseline="-25000" dirty="0" err="1" smtClean="0">
                <a:sym typeface="Wingdings" pitchFamily="2" charset="2"/>
              </a:rPr>
              <a:t>f</a:t>
            </a:r>
            <a:r>
              <a:rPr lang="en-CA" baseline="30000" dirty="0" err="1" smtClean="0">
                <a:sym typeface="Wingdings" pitchFamily="2" charset="2"/>
              </a:rPr>
              <a:t>o</a:t>
            </a:r>
            <a:r>
              <a:rPr lang="en-CA" dirty="0" smtClean="0">
                <a:sym typeface="Wingdings" pitchFamily="2" charset="2"/>
              </a:rPr>
              <a:t>     x1</a:t>
            </a:r>
            <a:endParaRPr lang="en-CA" dirty="0">
              <a:sym typeface="Wingdings" pitchFamily="2" charset="2"/>
            </a:endParaRP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H</a:t>
            </a:r>
            <a:r>
              <a:rPr lang="en-CA" baseline="-25000" dirty="0" smtClean="0"/>
              <a:t>2(g)</a:t>
            </a:r>
            <a:r>
              <a:rPr lang="en-CA" dirty="0" smtClean="0"/>
              <a:t>  +  ½ O</a:t>
            </a:r>
            <a:r>
              <a:rPr lang="en-CA" baseline="-25000" dirty="0" smtClean="0"/>
              <a:t>2</a:t>
            </a:r>
            <a:r>
              <a:rPr lang="en-CA" dirty="0" smtClean="0"/>
              <a:t>  </a:t>
            </a:r>
            <a:r>
              <a:rPr lang="en-CA" dirty="0" smtClean="0">
                <a:sym typeface="Wingdings" pitchFamily="2" charset="2"/>
              </a:rPr>
              <a:t>  H</a:t>
            </a:r>
            <a:r>
              <a:rPr lang="en-CA" baseline="-25000" dirty="0" smtClean="0">
                <a:sym typeface="Wingdings" pitchFamily="2" charset="2"/>
              </a:rPr>
              <a:t>2</a:t>
            </a:r>
            <a:r>
              <a:rPr lang="en-CA" dirty="0" smtClean="0">
                <a:sym typeface="Wingdings" pitchFamily="2" charset="2"/>
              </a:rPr>
              <a:t>O</a:t>
            </a:r>
            <a:r>
              <a:rPr lang="en-CA" baseline="-25000" dirty="0" smtClean="0">
                <a:sym typeface="Wingdings" pitchFamily="2" charset="2"/>
              </a:rPr>
              <a:t>(g)</a:t>
            </a:r>
            <a:r>
              <a:rPr lang="en-CA" dirty="0" smtClean="0">
                <a:sym typeface="Wingdings" pitchFamily="2" charset="2"/>
              </a:rPr>
              <a:t>  x2		</a:t>
            </a:r>
            <a:r>
              <a:rPr lang="el-GR" dirty="0" smtClean="0">
                <a:sym typeface="Wingdings" pitchFamily="2" charset="2"/>
              </a:rPr>
              <a:t>Δ</a:t>
            </a:r>
            <a:r>
              <a:rPr lang="en-CA" dirty="0" err="1" smtClean="0">
                <a:sym typeface="Wingdings" pitchFamily="2" charset="2"/>
              </a:rPr>
              <a:t>H</a:t>
            </a:r>
            <a:r>
              <a:rPr lang="en-CA" baseline="-25000" dirty="0" err="1" smtClean="0">
                <a:sym typeface="Wingdings" pitchFamily="2" charset="2"/>
              </a:rPr>
              <a:t>f</a:t>
            </a:r>
            <a:r>
              <a:rPr lang="en-CA" baseline="30000" dirty="0" err="1" smtClean="0">
                <a:sym typeface="Wingdings" pitchFamily="2" charset="2"/>
              </a:rPr>
              <a:t>o</a:t>
            </a:r>
            <a:r>
              <a:rPr lang="en-CA" dirty="0" smtClean="0">
                <a:sym typeface="Wingdings" pitchFamily="2" charset="2"/>
              </a:rPr>
              <a:t>    x2</a:t>
            </a:r>
          </a:p>
          <a:p>
            <a:pPr marL="0" indent="0">
              <a:buNone/>
            </a:pPr>
            <a:endParaRPr lang="en-CA" dirty="0">
              <a:sym typeface="Wingdings" pitchFamily="2" charset="2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249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CH</a:t>
            </a:r>
            <a:r>
              <a:rPr lang="en-CA" b="1" baseline="-25000" dirty="0">
                <a:solidFill>
                  <a:srgbClr val="FF0000"/>
                </a:solidFill>
              </a:rPr>
              <a:t>4(g)</a:t>
            </a:r>
            <a:r>
              <a:rPr lang="en-CA" b="1" dirty="0">
                <a:solidFill>
                  <a:srgbClr val="FF0000"/>
                </a:solidFill>
              </a:rPr>
              <a:t>  +  2O</a:t>
            </a:r>
            <a:r>
              <a:rPr lang="en-CA" b="1" baseline="-25000" dirty="0">
                <a:solidFill>
                  <a:srgbClr val="FF0000"/>
                </a:solidFill>
              </a:rPr>
              <a:t>2(g)</a:t>
            </a:r>
            <a:r>
              <a:rPr lang="en-CA" b="1" dirty="0">
                <a:solidFill>
                  <a:srgbClr val="FF0000"/>
                </a:solidFill>
              </a:rPr>
              <a:t>  </a:t>
            </a:r>
            <a:r>
              <a:rPr lang="en-CA" b="1" dirty="0">
                <a:solidFill>
                  <a:srgbClr val="FF0000"/>
                </a:solidFill>
                <a:sym typeface="Wingdings" pitchFamily="2" charset="2"/>
              </a:rPr>
              <a:t>  CO</a:t>
            </a:r>
            <a: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  <a:t>2(g)</a:t>
            </a:r>
            <a:r>
              <a:rPr lang="en-CA" b="1" dirty="0">
                <a:solidFill>
                  <a:srgbClr val="FF0000"/>
                </a:solidFill>
                <a:sym typeface="Wingdings" pitchFamily="2" charset="2"/>
              </a:rPr>
              <a:t>  +  2H</a:t>
            </a:r>
            <a: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b="1" dirty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  <a:t>(g)</a:t>
            </a:r>
            <a:br>
              <a:rPr lang="en-CA" b="1" baseline="-25000" dirty="0">
                <a:solidFill>
                  <a:srgbClr val="FF0000"/>
                </a:solidFill>
                <a:sym typeface="Wingdings" pitchFamily="2" charset="2"/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>
                <a:sym typeface="Wingdings" pitchFamily="2" charset="2"/>
              </a:rPr>
              <a:t>H</a:t>
            </a:r>
            <a:r>
              <a:rPr lang="en-CA" sz="2400" b="1" baseline="-25000" dirty="0" err="1">
                <a:sym typeface="Wingdings" pitchFamily="2" charset="2"/>
              </a:rPr>
              <a:t>rxn</a:t>
            </a:r>
            <a:r>
              <a:rPr lang="en-CA" sz="2400" b="1" dirty="0">
                <a:sym typeface="Wingdings" pitchFamily="2" charset="2"/>
              </a:rPr>
              <a:t> = </a:t>
            </a:r>
            <a:r>
              <a:rPr lang="en-CA" sz="2400" b="1" dirty="0" smtClean="0">
                <a:sym typeface="Wingdings" pitchFamily="2" charset="2"/>
              </a:rPr>
              <a:t>(1)</a:t>
            </a:r>
            <a:r>
              <a:rPr lang="el-GR" sz="2400" b="1" dirty="0" smtClean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 smtClean="0">
                <a:solidFill>
                  <a:srgbClr val="FF0000"/>
                </a:solidFill>
                <a:sym typeface="Wingdings" pitchFamily="2" charset="2"/>
              </a:rPr>
              <a:t>CO</a:t>
            </a:r>
            <a:r>
              <a:rPr lang="en-CA" sz="2400" b="1" baseline="-25000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 smtClean="0">
                <a:sym typeface="Wingdings" pitchFamily="2" charset="2"/>
              </a:rPr>
              <a:t>  + (2)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 smtClean="0">
                <a:solidFill>
                  <a:srgbClr val="FF0000"/>
                </a:solidFill>
                <a:sym typeface="Wingdings" pitchFamily="2" charset="2"/>
              </a:rPr>
              <a:t>H</a:t>
            </a:r>
            <a:r>
              <a:rPr lang="en-CA" sz="2400" b="1" baseline="-25000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 smtClean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+ (-1)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smtClean="0">
                <a:solidFill>
                  <a:srgbClr val="FF0000"/>
                </a:solidFill>
                <a:sym typeface="Wingdings" pitchFamily="2" charset="2"/>
              </a:rPr>
              <a:t>CH</a:t>
            </a:r>
            <a:r>
              <a:rPr lang="en-CA" sz="2400" b="1" baseline="-25000">
                <a:solidFill>
                  <a:srgbClr val="FF0000"/>
                </a:solidFill>
                <a:sym typeface="Wingdings" pitchFamily="2" charset="2"/>
              </a:rPr>
              <a:t>4</a:t>
            </a:r>
            <a:r>
              <a:rPr lang="en-CA" sz="2400" b="1" smtClean="0">
                <a:sym typeface="Wingdings" pitchFamily="2" charset="2"/>
              </a:rPr>
              <a:t> + (-1)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 smtClean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sz="2400" b="1" baseline="-25000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 smtClean="0">
                <a:sym typeface="Wingdings" pitchFamily="2" charset="2"/>
              </a:rPr>
              <a:t> </a:t>
            </a:r>
            <a:endParaRPr lang="en-CA" sz="2400" b="1" dirty="0">
              <a:sym typeface="Wingdings" pitchFamily="2" charset="2"/>
            </a:endParaRPr>
          </a:p>
          <a:p>
            <a:pPr marL="0" indent="0">
              <a:buNone/>
            </a:pPr>
            <a:endParaRPr lang="en-CA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>
                <a:sym typeface="Wingdings" pitchFamily="2" charset="2"/>
              </a:rPr>
              <a:t>H</a:t>
            </a:r>
            <a:r>
              <a:rPr lang="en-CA" sz="2400" b="1" baseline="-25000" dirty="0" err="1">
                <a:sym typeface="Wingdings" pitchFamily="2" charset="2"/>
              </a:rPr>
              <a:t>rxn</a:t>
            </a:r>
            <a:r>
              <a:rPr lang="en-CA" sz="2400" b="1" dirty="0">
                <a:sym typeface="Wingdings" pitchFamily="2" charset="2"/>
              </a:rPr>
              <a:t> = </a:t>
            </a:r>
            <a:r>
              <a:rPr lang="en-CA" sz="2400" b="1" dirty="0" smtClean="0">
                <a:sym typeface="Wingdings" pitchFamily="2" charset="2"/>
              </a:rPr>
              <a:t>[(</a:t>
            </a:r>
            <a:r>
              <a:rPr lang="en-CA" sz="2400" b="1" dirty="0">
                <a:sym typeface="Wingdings" pitchFamily="2" charset="2"/>
              </a:rPr>
              <a:t>1)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>
                <a:solidFill>
                  <a:srgbClr val="FF0000"/>
                </a:solidFill>
                <a:sym typeface="Wingdings" pitchFamily="2" charset="2"/>
              </a:rPr>
              <a:t>CO</a:t>
            </a:r>
            <a:r>
              <a:rPr lang="en-CA" sz="2400" b="1" baseline="-25000" dirty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>
                <a:sym typeface="Wingdings" pitchFamily="2" charset="2"/>
              </a:rPr>
              <a:t> </a:t>
            </a:r>
            <a:r>
              <a:rPr lang="en-CA" sz="2400" b="1" dirty="0" smtClean="0">
                <a:sym typeface="Wingdings" pitchFamily="2" charset="2"/>
              </a:rPr>
              <a:t>+ </a:t>
            </a:r>
            <a:r>
              <a:rPr lang="en-CA" sz="2400" b="1" dirty="0">
                <a:sym typeface="Wingdings" pitchFamily="2" charset="2"/>
              </a:rPr>
              <a:t>(2)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 smtClean="0">
                <a:solidFill>
                  <a:srgbClr val="FF0000"/>
                </a:solidFill>
                <a:sym typeface="Wingdings" pitchFamily="2" charset="2"/>
              </a:rPr>
              <a:t>H</a:t>
            </a:r>
            <a:r>
              <a:rPr lang="en-CA" sz="2400" b="1" baseline="-25000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 smtClean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] –[(</a:t>
            </a:r>
            <a:r>
              <a:rPr lang="en-CA" sz="2400" b="1" dirty="0">
                <a:sym typeface="Wingdings" pitchFamily="2" charset="2"/>
              </a:rPr>
              <a:t>1)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>
                <a:solidFill>
                  <a:srgbClr val="FF0000"/>
                </a:solidFill>
                <a:sym typeface="Wingdings" pitchFamily="2" charset="2"/>
              </a:rPr>
              <a:t>CH</a:t>
            </a:r>
            <a:r>
              <a:rPr lang="en-CA" sz="2400" b="1" baseline="-25000" dirty="0">
                <a:solidFill>
                  <a:srgbClr val="FF0000"/>
                </a:solidFill>
                <a:sym typeface="Wingdings" pitchFamily="2" charset="2"/>
              </a:rPr>
              <a:t>4</a:t>
            </a:r>
            <a:r>
              <a:rPr lang="en-CA" sz="2400" b="1" dirty="0">
                <a:sym typeface="Wingdings" pitchFamily="2" charset="2"/>
              </a:rPr>
              <a:t> </a:t>
            </a:r>
            <a:r>
              <a:rPr lang="en-CA" sz="2400" b="1" dirty="0" smtClean="0">
                <a:sym typeface="Wingdings" pitchFamily="2" charset="2"/>
              </a:rPr>
              <a:t>+ [(</a:t>
            </a:r>
            <a:r>
              <a:rPr lang="en-CA" sz="2400" b="1" dirty="0">
                <a:sym typeface="Wingdings" pitchFamily="2" charset="2"/>
              </a:rPr>
              <a:t>1)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 smtClean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sz="2400" b="1" baseline="-25000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endParaRPr lang="en-CA" sz="2400" b="1" dirty="0">
              <a:sym typeface="Wingdings" pitchFamily="2" charset="2"/>
            </a:endParaRPr>
          </a:p>
          <a:p>
            <a:pPr marL="0" indent="0">
              <a:buNone/>
            </a:pP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>
                <a:sym typeface="Wingdings" pitchFamily="2" charset="2"/>
              </a:rPr>
              <a:t>H</a:t>
            </a:r>
            <a:r>
              <a:rPr lang="en-CA" sz="2400" b="1" baseline="-25000" dirty="0" err="1">
                <a:sym typeface="Wingdings" pitchFamily="2" charset="2"/>
              </a:rPr>
              <a:t>rxn</a:t>
            </a:r>
            <a:r>
              <a:rPr lang="en-CA" sz="2400" b="1" dirty="0">
                <a:sym typeface="Wingdings" pitchFamily="2" charset="2"/>
              </a:rPr>
              <a:t> = </a:t>
            </a:r>
            <a:r>
              <a:rPr lang="en-CA" sz="2400" b="1" dirty="0" smtClean="0">
                <a:sym typeface="Wingdings" pitchFamily="2" charset="2"/>
              </a:rPr>
              <a:t>[(n)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>
                <a:solidFill>
                  <a:srgbClr val="FF0000"/>
                </a:solidFill>
                <a:sym typeface="Wingdings" pitchFamily="2" charset="2"/>
              </a:rPr>
              <a:t>CO</a:t>
            </a:r>
            <a:r>
              <a:rPr lang="en-CA" sz="2400" b="1" baseline="-25000" dirty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>
                <a:sym typeface="Wingdings" pitchFamily="2" charset="2"/>
              </a:rPr>
              <a:t> + </a:t>
            </a:r>
            <a:r>
              <a:rPr lang="en-CA" sz="2400" b="1" dirty="0" smtClean="0">
                <a:sym typeface="Wingdings" pitchFamily="2" charset="2"/>
              </a:rPr>
              <a:t>(n)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>
                <a:solidFill>
                  <a:srgbClr val="FF0000"/>
                </a:solidFill>
                <a:sym typeface="Wingdings" pitchFamily="2" charset="2"/>
              </a:rPr>
              <a:t>H</a:t>
            </a:r>
            <a:r>
              <a:rPr lang="en-CA" sz="2400" b="1" baseline="-25000" dirty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sz="2400" b="1" dirty="0">
                <a:sym typeface="Wingdings" pitchFamily="2" charset="2"/>
              </a:rPr>
              <a:t>] </a:t>
            </a:r>
            <a:r>
              <a:rPr lang="en-CA" sz="2400" b="1" dirty="0" smtClean="0">
                <a:sym typeface="Wingdings" pitchFamily="2" charset="2"/>
              </a:rPr>
              <a:t>–[(n)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>
                <a:solidFill>
                  <a:srgbClr val="FF0000"/>
                </a:solidFill>
                <a:sym typeface="Wingdings" pitchFamily="2" charset="2"/>
              </a:rPr>
              <a:t>CH</a:t>
            </a:r>
            <a:r>
              <a:rPr lang="en-CA" sz="2400" b="1" baseline="-25000" dirty="0">
                <a:solidFill>
                  <a:srgbClr val="FF0000"/>
                </a:solidFill>
                <a:sym typeface="Wingdings" pitchFamily="2" charset="2"/>
              </a:rPr>
              <a:t>4</a:t>
            </a:r>
            <a:r>
              <a:rPr lang="en-CA" sz="2400" b="1" dirty="0">
                <a:sym typeface="Wingdings" pitchFamily="2" charset="2"/>
              </a:rPr>
              <a:t> + </a:t>
            </a:r>
            <a:r>
              <a:rPr lang="en-CA" sz="2400" b="1" dirty="0" smtClean="0">
                <a:sym typeface="Wingdings" pitchFamily="2" charset="2"/>
              </a:rPr>
              <a:t>[(n)</a:t>
            </a:r>
            <a:r>
              <a:rPr lang="el-GR" sz="2400" b="1" dirty="0">
                <a:sym typeface="Wingdings" pitchFamily="2" charset="2"/>
              </a:rPr>
              <a:t>Δ</a:t>
            </a:r>
            <a:r>
              <a:rPr lang="en-CA" sz="2400" b="1" dirty="0" err="1" smtClean="0"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ym typeface="Wingdings" pitchFamily="2" charset="2"/>
              </a:rPr>
              <a:t>f</a:t>
            </a:r>
            <a:r>
              <a:rPr lang="en-CA" sz="2400" b="1" baseline="30000" dirty="0" err="1" smtClean="0">
                <a:sym typeface="Wingdings" pitchFamily="2" charset="2"/>
              </a:rPr>
              <a:t>o</a:t>
            </a:r>
            <a:r>
              <a:rPr lang="en-CA" sz="2400" b="1" dirty="0" smtClean="0">
                <a:sym typeface="Wingdings" pitchFamily="2" charset="2"/>
              </a:rPr>
              <a:t> </a:t>
            </a:r>
            <a:r>
              <a:rPr lang="en-CA" sz="2400" b="1" dirty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CA" sz="2400" b="1" baseline="-25000" dirty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CA" sz="2400" b="1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endParaRPr lang="en-CA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l-GR" b="1" dirty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b="1" dirty="0" err="1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b="1" baseline="-25000" dirty="0" err="1">
                <a:solidFill>
                  <a:srgbClr val="00B0F0"/>
                </a:solidFill>
                <a:sym typeface="Wingdings" pitchFamily="2" charset="2"/>
              </a:rPr>
              <a:t>rxn</a:t>
            </a:r>
            <a:r>
              <a:rPr lang="en-CA" b="1" dirty="0">
                <a:solidFill>
                  <a:srgbClr val="00B0F0"/>
                </a:solidFill>
                <a:sym typeface="Wingdings" pitchFamily="2" charset="2"/>
              </a:rPr>
              <a:t> = </a:t>
            </a:r>
            <a:r>
              <a:rPr lang="en-CA" b="1" dirty="0" err="1" smtClean="0">
                <a:solidFill>
                  <a:srgbClr val="00B0F0"/>
                </a:solidFill>
                <a:sym typeface="Wingdings" pitchFamily="2" charset="2"/>
              </a:rPr>
              <a:t>Σn</a:t>
            </a:r>
            <a:r>
              <a:rPr lang="el-GR" b="1" dirty="0">
                <a:solidFill>
                  <a:srgbClr val="00B0F0"/>
                </a:solidFill>
                <a:sym typeface="Wingdings" pitchFamily="2" charset="2"/>
              </a:rPr>
              <a:t> Δ</a:t>
            </a:r>
            <a:r>
              <a:rPr lang="en-CA" b="1" dirty="0" err="1" smtClean="0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b="1" baseline="-25000" dirty="0" err="1" smtClean="0">
                <a:solidFill>
                  <a:srgbClr val="00B0F0"/>
                </a:solidFill>
                <a:sym typeface="Wingdings" pitchFamily="2" charset="2"/>
              </a:rPr>
              <a:t>f</a:t>
            </a:r>
            <a:r>
              <a:rPr lang="en-CA" b="1" baseline="30000" dirty="0" err="1" smtClean="0">
                <a:solidFill>
                  <a:srgbClr val="00B0F0"/>
                </a:solidFill>
                <a:sym typeface="Wingdings" pitchFamily="2" charset="2"/>
              </a:rPr>
              <a:t>o</a:t>
            </a:r>
            <a:r>
              <a:rPr lang="en-CA" b="1" dirty="0" smtClean="0">
                <a:solidFill>
                  <a:srgbClr val="00B0F0"/>
                </a:solidFill>
                <a:sym typeface="Wingdings" pitchFamily="2" charset="2"/>
              </a:rPr>
              <a:t> Products - </a:t>
            </a:r>
            <a:r>
              <a:rPr lang="en-CA" b="1" dirty="0" err="1">
                <a:solidFill>
                  <a:srgbClr val="00B0F0"/>
                </a:solidFill>
                <a:sym typeface="Wingdings" pitchFamily="2" charset="2"/>
              </a:rPr>
              <a:t>Σn</a:t>
            </a:r>
            <a:r>
              <a:rPr lang="el-GR" b="1" dirty="0">
                <a:solidFill>
                  <a:srgbClr val="00B0F0"/>
                </a:solidFill>
                <a:sym typeface="Wingdings" pitchFamily="2" charset="2"/>
              </a:rPr>
              <a:t> Δ</a:t>
            </a:r>
            <a:r>
              <a:rPr lang="en-CA" b="1" dirty="0" err="1" smtClean="0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b="1" baseline="-25000" dirty="0" err="1" smtClean="0">
                <a:solidFill>
                  <a:srgbClr val="00B0F0"/>
                </a:solidFill>
                <a:sym typeface="Wingdings" pitchFamily="2" charset="2"/>
              </a:rPr>
              <a:t>f</a:t>
            </a:r>
            <a:r>
              <a:rPr lang="en-CA" b="1" baseline="30000" dirty="0" err="1" smtClean="0">
                <a:solidFill>
                  <a:srgbClr val="00B0F0"/>
                </a:solidFill>
                <a:sym typeface="Wingdings" pitchFamily="2" charset="2"/>
              </a:rPr>
              <a:t>o</a:t>
            </a:r>
            <a:r>
              <a:rPr lang="en-CA" b="1" dirty="0" smtClean="0">
                <a:solidFill>
                  <a:srgbClr val="00B0F0"/>
                </a:solidFill>
                <a:sym typeface="Wingdings" pitchFamily="2" charset="2"/>
              </a:rPr>
              <a:t> Reactants</a:t>
            </a:r>
            <a:endParaRPr lang="en-CA" b="1" dirty="0">
              <a:solidFill>
                <a:srgbClr val="00B0F0"/>
              </a:solidFill>
              <a:sym typeface="Wingdings" pitchFamily="2" charset="2"/>
            </a:endParaRPr>
          </a:p>
          <a:p>
            <a:pPr marL="0" indent="0">
              <a:buNone/>
            </a:pPr>
            <a:endParaRPr lang="en-CA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l-GR" sz="2400" b="1" dirty="0" smtClean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sz="2400" b="1" dirty="0" err="1" smtClean="0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sz="2400" b="1" baseline="-25000" dirty="0" err="1" smtClean="0">
                <a:solidFill>
                  <a:srgbClr val="00B0F0"/>
                </a:solidFill>
                <a:sym typeface="Wingdings" pitchFamily="2" charset="2"/>
              </a:rPr>
              <a:t>rxn</a:t>
            </a:r>
            <a:r>
              <a:rPr lang="en-CA" sz="2400" b="1" baseline="30000" dirty="0" smtClean="0">
                <a:solidFill>
                  <a:srgbClr val="00B0F0"/>
                </a:solidFill>
                <a:sym typeface="Wingdings" pitchFamily="2" charset="2"/>
              </a:rPr>
              <a:t> </a:t>
            </a:r>
            <a:r>
              <a:rPr lang="en-CA" sz="2400" b="1" dirty="0" smtClean="0">
                <a:solidFill>
                  <a:srgbClr val="00B0F0"/>
                </a:solidFill>
                <a:sym typeface="Wingdings" pitchFamily="2" charset="2"/>
              </a:rPr>
              <a:t>= [-393.5 + 2(-242)] – [-75 + 2(0)]</a:t>
            </a:r>
          </a:p>
          <a:p>
            <a:pPr marL="0" indent="0">
              <a:buNone/>
            </a:pPr>
            <a:r>
              <a:rPr lang="en-CA" sz="2400" b="1" dirty="0">
                <a:solidFill>
                  <a:srgbClr val="00B0F0"/>
                </a:solidFill>
                <a:sym typeface="Wingdings" pitchFamily="2" charset="2"/>
              </a:rPr>
              <a:t> </a:t>
            </a:r>
            <a:r>
              <a:rPr lang="en-CA" sz="2400" b="1" dirty="0" smtClean="0">
                <a:solidFill>
                  <a:srgbClr val="00B0F0"/>
                </a:solidFill>
                <a:sym typeface="Wingdings" pitchFamily="2" charset="2"/>
              </a:rPr>
              <a:t>         = -802.5kJ</a:t>
            </a:r>
            <a:endParaRPr lang="en-CA" sz="2400" dirty="0">
              <a:sym typeface="Wingdings" pitchFamily="2" charset="2"/>
            </a:endParaRPr>
          </a:p>
          <a:p>
            <a:pPr marL="0" indent="0">
              <a:buNone/>
            </a:pPr>
            <a:endParaRPr lang="en-CA" sz="2400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CA" dirty="0">
              <a:sym typeface="Wingdings" pitchFamily="2" charset="2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51367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b="1" dirty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sz="3200" b="1" dirty="0" err="1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sz="3200" b="1" baseline="-25000" dirty="0" err="1">
                <a:solidFill>
                  <a:srgbClr val="00B0F0"/>
                </a:solidFill>
                <a:sym typeface="Wingdings" pitchFamily="2" charset="2"/>
              </a:rPr>
              <a:t>rxn</a:t>
            </a:r>
            <a:r>
              <a:rPr lang="en-CA" sz="3200" b="1" dirty="0">
                <a:solidFill>
                  <a:srgbClr val="00B0F0"/>
                </a:solidFill>
                <a:sym typeface="Wingdings" pitchFamily="2" charset="2"/>
              </a:rPr>
              <a:t> = </a:t>
            </a:r>
            <a:r>
              <a:rPr lang="en-CA" sz="3200" b="1" dirty="0" err="1">
                <a:solidFill>
                  <a:srgbClr val="00B0F0"/>
                </a:solidFill>
                <a:sym typeface="Wingdings" pitchFamily="2" charset="2"/>
              </a:rPr>
              <a:t>Σn</a:t>
            </a:r>
            <a:r>
              <a:rPr lang="el-GR" sz="3200" b="1" dirty="0">
                <a:solidFill>
                  <a:srgbClr val="00B0F0"/>
                </a:solidFill>
                <a:sym typeface="Wingdings" pitchFamily="2" charset="2"/>
              </a:rPr>
              <a:t> Δ</a:t>
            </a:r>
            <a:r>
              <a:rPr lang="en-CA" sz="3200" b="1" dirty="0" err="1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sz="3200" b="1" baseline="-25000" dirty="0" err="1">
                <a:solidFill>
                  <a:srgbClr val="00B0F0"/>
                </a:solidFill>
                <a:sym typeface="Wingdings" pitchFamily="2" charset="2"/>
              </a:rPr>
              <a:t>f</a:t>
            </a:r>
            <a:r>
              <a:rPr lang="en-CA" sz="3200" b="1" baseline="30000" dirty="0" err="1">
                <a:solidFill>
                  <a:srgbClr val="00B0F0"/>
                </a:solidFill>
                <a:sym typeface="Wingdings" pitchFamily="2" charset="2"/>
              </a:rPr>
              <a:t>o</a:t>
            </a:r>
            <a:r>
              <a:rPr lang="en-CA" sz="3200" b="1" dirty="0">
                <a:solidFill>
                  <a:srgbClr val="00B0F0"/>
                </a:solidFill>
                <a:sym typeface="Wingdings" pitchFamily="2" charset="2"/>
              </a:rPr>
              <a:t> Products - </a:t>
            </a:r>
            <a:r>
              <a:rPr lang="en-CA" sz="3200" b="1" dirty="0" err="1">
                <a:solidFill>
                  <a:srgbClr val="00B0F0"/>
                </a:solidFill>
                <a:sym typeface="Wingdings" pitchFamily="2" charset="2"/>
              </a:rPr>
              <a:t>Σn</a:t>
            </a:r>
            <a:r>
              <a:rPr lang="el-GR" sz="3200" b="1" dirty="0">
                <a:solidFill>
                  <a:srgbClr val="00B0F0"/>
                </a:solidFill>
                <a:sym typeface="Wingdings" pitchFamily="2" charset="2"/>
              </a:rPr>
              <a:t> Δ</a:t>
            </a:r>
            <a:r>
              <a:rPr lang="en-CA" sz="3200" b="1" dirty="0" err="1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sz="3200" b="1" baseline="-25000" dirty="0" err="1">
                <a:solidFill>
                  <a:srgbClr val="00B0F0"/>
                </a:solidFill>
                <a:sym typeface="Wingdings" pitchFamily="2" charset="2"/>
              </a:rPr>
              <a:t>f</a:t>
            </a:r>
            <a:r>
              <a:rPr lang="en-CA" sz="3200" b="1" baseline="30000" dirty="0" err="1">
                <a:solidFill>
                  <a:srgbClr val="00B0F0"/>
                </a:solidFill>
                <a:sym typeface="Wingdings" pitchFamily="2" charset="2"/>
              </a:rPr>
              <a:t>o</a:t>
            </a:r>
            <a:r>
              <a:rPr lang="en-CA" sz="3200" b="1" dirty="0">
                <a:solidFill>
                  <a:srgbClr val="00B0F0"/>
                </a:solidFill>
                <a:sym typeface="Wingdings" pitchFamily="2" charset="2"/>
              </a:rPr>
              <a:t> Reactants</a:t>
            </a:r>
            <a:br>
              <a:rPr lang="en-CA" sz="3200" b="1" dirty="0">
                <a:solidFill>
                  <a:srgbClr val="00B0F0"/>
                </a:solidFill>
                <a:sym typeface="Wingdings" pitchFamily="2" charset="2"/>
              </a:rPr>
            </a:b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/>
              <a:t>Try:</a:t>
            </a:r>
          </a:p>
          <a:p>
            <a:pPr marL="514350" indent="-514350">
              <a:buAutoNum type="arabicParenR"/>
            </a:pPr>
            <a:r>
              <a:rPr lang="en-CA" b="1" dirty="0" smtClean="0"/>
              <a:t>CH</a:t>
            </a:r>
            <a:r>
              <a:rPr lang="en-CA" b="1" baseline="-25000" dirty="0" smtClean="0"/>
              <a:t>3</a:t>
            </a:r>
            <a:r>
              <a:rPr lang="en-CA" b="1" dirty="0" smtClean="0"/>
              <a:t>OH</a:t>
            </a:r>
            <a:r>
              <a:rPr lang="en-CA" b="1" baseline="-25000" dirty="0" smtClean="0"/>
              <a:t>(l)</a:t>
            </a:r>
            <a:r>
              <a:rPr lang="en-CA" b="1" dirty="0" smtClean="0"/>
              <a:t>  +  3O</a:t>
            </a:r>
            <a:r>
              <a:rPr lang="en-CA" b="1" baseline="-25000" dirty="0" smtClean="0"/>
              <a:t>2(g)</a:t>
            </a:r>
            <a:r>
              <a:rPr lang="en-CA" b="1" dirty="0" smtClean="0"/>
              <a:t>  </a:t>
            </a:r>
            <a:r>
              <a:rPr lang="en-CA" b="1" dirty="0" smtClean="0">
                <a:sym typeface="Wingdings" pitchFamily="2" charset="2"/>
              </a:rPr>
              <a:t>  2CO</a:t>
            </a:r>
            <a:r>
              <a:rPr lang="en-CA" b="1" baseline="-25000" dirty="0" smtClean="0">
                <a:sym typeface="Wingdings" pitchFamily="2" charset="2"/>
              </a:rPr>
              <a:t>2(g)</a:t>
            </a:r>
            <a:r>
              <a:rPr lang="en-CA" b="1" dirty="0" smtClean="0">
                <a:sym typeface="Wingdings" pitchFamily="2" charset="2"/>
              </a:rPr>
              <a:t>  +  4H</a:t>
            </a:r>
            <a:r>
              <a:rPr lang="en-CA" b="1" baseline="-25000" dirty="0" smtClean="0">
                <a:sym typeface="Wingdings" pitchFamily="2" charset="2"/>
              </a:rPr>
              <a:t>2</a:t>
            </a:r>
            <a:r>
              <a:rPr lang="en-CA" b="1" dirty="0" smtClean="0">
                <a:sym typeface="Wingdings" pitchFamily="2" charset="2"/>
              </a:rPr>
              <a:t>O</a:t>
            </a:r>
            <a:r>
              <a:rPr lang="en-CA" b="1" baseline="-25000" dirty="0" smtClean="0">
                <a:sym typeface="Wingdings" pitchFamily="2" charset="2"/>
              </a:rPr>
              <a:t>(l)</a:t>
            </a:r>
            <a:endParaRPr lang="en-CA" b="1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CA" dirty="0" smtClean="0">
                <a:sym typeface="Wingdings" pitchFamily="2" charset="2"/>
              </a:rPr>
              <a:t>	</a:t>
            </a:r>
            <a:r>
              <a:rPr lang="el-GR" b="1" dirty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b="1" dirty="0" err="1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b="1" baseline="-25000" dirty="0" err="1">
                <a:solidFill>
                  <a:srgbClr val="00B0F0"/>
                </a:solidFill>
                <a:sym typeface="Wingdings" pitchFamily="2" charset="2"/>
              </a:rPr>
              <a:t>rxn</a:t>
            </a:r>
            <a:r>
              <a:rPr lang="en-CA" b="1" dirty="0">
                <a:solidFill>
                  <a:srgbClr val="00B0F0"/>
                </a:solidFill>
                <a:sym typeface="Wingdings" pitchFamily="2" charset="2"/>
              </a:rPr>
              <a:t> = </a:t>
            </a:r>
            <a:r>
              <a:rPr lang="en-CA" b="1" dirty="0" smtClean="0">
                <a:solidFill>
                  <a:srgbClr val="00B0F0"/>
                </a:solidFill>
                <a:sym typeface="Wingdings" pitchFamily="2" charset="2"/>
              </a:rPr>
              <a:t>-1692 kJ</a:t>
            </a:r>
          </a:p>
          <a:p>
            <a:pPr marL="0" indent="0">
              <a:buNone/>
            </a:pPr>
            <a:r>
              <a:rPr lang="en-CA" b="1" dirty="0" smtClean="0">
                <a:sym typeface="Wingdings" pitchFamily="2" charset="2"/>
              </a:rPr>
              <a:t>2) 4NH</a:t>
            </a:r>
            <a:r>
              <a:rPr lang="en-CA" b="1" baseline="-25000" dirty="0" smtClean="0">
                <a:sym typeface="Wingdings" pitchFamily="2" charset="2"/>
              </a:rPr>
              <a:t>3(g)</a:t>
            </a:r>
            <a:r>
              <a:rPr lang="en-CA" b="1" dirty="0" smtClean="0">
                <a:sym typeface="Wingdings" pitchFamily="2" charset="2"/>
              </a:rPr>
              <a:t> + O</a:t>
            </a:r>
            <a:r>
              <a:rPr lang="en-CA" b="1" baseline="-25000" dirty="0" smtClean="0">
                <a:sym typeface="Wingdings" pitchFamily="2" charset="2"/>
              </a:rPr>
              <a:t>2(g)</a:t>
            </a:r>
            <a:r>
              <a:rPr lang="en-CA" b="1" dirty="0" smtClean="0">
                <a:sym typeface="Wingdings" pitchFamily="2" charset="2"/>
              </a:rPr>
              <a:t>    4NO</a:t>
            </a:r>
            <a:r>
              <a:rPr lang="en-CA" b="1" baseline="-25000" dirty="0" smtClean="0">
                <a:sym typeface="Wingdings" pitchFamily="2" charset="2"/>
              </a:rPr>
              <a:t>2(g)</a:t>
            </a:r>
            <a:r>
              <a:rPr lang="en-CA" b="1" dirty="0" smtClean="0">
                <a:sym typeface="Wingdings" pitchFamily="2" charset="2"/>
              </a:rPr>
              <a:t>  +  6H</a:t>
            </a:r>
            <a:r>
              <a:rPr lang="en-CA" b="1" baseline="-25000" dirty="0" smtClean="0">
                <a:sym typeface="Wingdings" pitchFamily="2" charset="2"/>
              </a:rPr>
              <a:t>2</a:t>
            </a:r>
            <a:r>
              <a:rPr lang="en-CA" b="1" dirty="0" smtClean="0">
                <a:sym typeface="Wingdings" pitchFamily="2" charset="2"/>
              </a:rPr>
              <a:t>O</a:t>
            </a:r>
            <a:r>
              <a:rPr lang="en-CA" b="1" baseline="-25000" dirty="0" smtClean="0">
                <a:sym typeface="Wingdings" pitchFamily="2" charset="2"/>
              </a:rPr>
              <a:t>(l)</a:t>
            </a:r>
            <a:endParaRPr lang="en-CA" b="1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00B0F0"/>
                </a:solidFill>
                <a:sym typeface="Wingdings" pitchFamily="2" charset="2"/>
              </a:rPr>
              <a:t>         </a:t>
            </a:r>
            <a:r>
              <a:rPr lang="el-GR" b="1" dirty="0" smtClean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b="1" dirty="0" err="1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b="1" baseline="-25000" dirty="0" err="1">
                <a:solidFill>
                  <a:srgbClr val="00B0F0"/>
                </a:solidFill>
                <a:sym typeface="Wingdings" pitchFamily="2" charset="2"/>
              </a:rPr>
              <a:t>rxn</a:t>
            </a:r>
            <a:r>
              <a:rPr lang="en-CA" b="1" dirty="0">
                <a:solidFill>
                  <a:srgbClr val="00B0F0"/>
                </a:solidFill>
                <a:sym typeface="Wingdings" pitchFamily="2" charset="2"/>
              </a:rPr>
              <a:t> </a:t>
            </a:r>
            <a:r>
              <a:rPr lang="en-CA" b="1" dirty="0" smtClean="0">
                <a:solidFill>
                  <a:srgbClr val="00B0F0"/>
                </a:solidFill>
                <a:sym typeface="Wingdings" pitchFamily="2" charset="2"/>
              </a:rPr>
              <a:t>= -1396 kJ</a:t>
            </a:r>
          </a:p>
          <a:p>
            <a:pPr marL="0" indent="0">
              <a:buNone/>
            </a:pPr>
            <a:r>
              <a:rPr lang="en-CA" b="1" dirty="0" smtClean="0">
                <a:sym typeface="Wingdings" pitchFamily="2" charset="2"/>
              </a:rPr>
              <a:t>3) What is the molar enthalpy of combustion </a:t>
            </a:r>
            <a:r>
              <a:rPr lang="en-CA" b="1" smtClean="0">
                <a:sym typeface="Wingdings" pitchFamily="2" charset="2"/>
              </a:rPr>
              <a:t>of propane</a:t>
            </a:r>
            <a:r>
              <a:rPr lang="en-CA" b="1" dirty="0" smtClean="0">
                <a:sym typeface="Wingdings" pitchFamily="2" charset="2"/>
              </a:rPr>
              <a:t>?</a:t>
            </a:r>
            <a:endParaRPr lang="en-CA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00B0F0"/>
                </a:solidFill>
                <a:sym typeface="Wingdings" pitchFamily="2" charset="2"/>
              </a:rPr>
              <a:t>        </a:t>
            </a:r>
            <a:r>
              <a:rPr lang="el-GR" b="1" dirty="0" smtClean="0">
                <a:solidFill>
                  <a:srgbClr val="00B0F0"/>
                </a:solidFill>
                <a:sym typeface="Wingdings" pitchFamily="2" charset="2"/>
              </a:rPr>
              <a:t>Δ</a:t>
            </a:r>
            <a:r>
              <a:rPr lang="en-CA" b="1" dirty="0" err="1">
                <a:solidFill>
                  <a:srgbClr val="00B0F0"/>
                </a:solidFill>
                <a:sym typeface="Wingdings" pitchFamily="2" charset="2"/>
              </a:rPr>
              <a:t>H</a:t>
            </a:r>
            <a:r>
              <a:rPr lang="en-CA" b="1" baseline="-25000" dirty="0" err="1">
                <a:solidFill>
                  <a:srgbClr val="00B0F0"/>
                </a:solidFill>
                <a:sym typeface="Wingdings" pitchFamily="2" charset="2"/>
              </a:rPr>
              <a:t>rxn</a:t>
            </a:r>
            <a:r>
              <a:rPr lang="en-CA" b="1" dirty="0">
                <a:solidFill>
                  <a:srgbClr val="00B0F0"/>
                </a:solidFill>
                <a:sym typeface="Wingdings" pitchFamily="2" charset="2"/>
              </a:rPr>
              <a:t> </a:t>
            </a:r>
            <a:r>
              <a:rPr lang="en-CA" b="1" dirty="0" smtClean="0">
                <a:solidFill>
                  <a:srgbClr val="00B0F0"/>
                </a:solidFill>
                <a:sym typeface="Wingdings" pitchFamily="2" charset="2"/>
              </a:rPr>
              <a:t>= -2220.5 kJ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4387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494</Words>
  <Application>Microsoft Office PowerPoint</Application>
  <PresentationFormat>On-screen Show (4:3)</PresentationFormat>
  <Paragraphs>77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Formation Reactions</vt:lpstr>
      <vt:lpstr>Formation Reactions</vt:lpstr>
      <vt:lpstr>Write the formation reaction for:</vt:lpstr>
      <vt:lpstr>Standard Enthalpy of Formation ΔHfo</vt:lpstr>
      <vt:lpstr>Look up the ΔHfo  for </vt:lpstr>
      <vt:lpstr>Hess’s Law Using ΔHfo</vt:lpstr>
      <vt:lpstr>CH4(g)  +  2O2(g)    CO2(g)  +  2H2O(g) </vt:lpstr>
      <vt:lpstr>CH4(g)  +  2O2(g)    CO2(g)  +  2H2O(g) </vt:lpstr>
      <vt:lpstr>ΔHrxn = Σn ΔHfo Products - Σn ΔHfo Reactants </vt:lpstr>
      <vt:lpstr>PowerPoint Presentation</vt:lpstr>
      <vt:lpstr>Hess’s Law and Calorimetry</vt:lpstr>
      <vt:lpstr>Hess’s Law and Calorimetry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Reactions</dc:title>
  <dc:creator>Darlene</dc:creator>
  <cp:lastModifiedBy>Ken Wall</cp:lastModifiedBy>
  <cp:revision>24</cp:revision>
  <dcterms:created xsi:type="dcterms:W3CDTF">2012-03-02T13:50:34Z</dcterms:created>
  <dcterms:modified xsi:type="dcterms:W3CDTF">2016-09-01T15:18:04Z</dcterms:modified>
</cp:coreProperties>
</file>