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9" r:id="rId2"/>
    <p:sldId id="256" r:id="rId3"/>
    <p:sldId id="257" r:id="rId4"/>
    <p:sldId id="258" r:id="rId5"/>
    <p:sldId id="264" r:id="rId6"/>
    <p:sldId id="260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799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179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431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840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717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597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70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656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713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9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13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34962-A36D-40EA-AC34-ACA5FFCEA12A}" type="datetimeFigureOut">
              <a:rPr lang="en-CA" smtClean="0"/>
              <a:t>27/09/2016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B737F-90AF-48EA-B616-131831A116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279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Gibbs Free Energy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0070C0"/>
                </a:solidFill>
              </a:rPr>
              <a:t>A decrease in enthalpy, ΔH = (-), </a:t>
            </a:r>
            <a:r>
              <a:rPr lang="en-US" b="1" dirty="0" err="1">
                <a:solidFill>
                  <a:srgbClr val="0070C0"/>
                </a:solidFill>
              </a:rPr>
              <a:t>favours</a:t>
            </a:r>
            <a:r>
              <a:rPr lang="en-US" b="1" dirty="0">
                <a:solidFill>
                  <a:srgbClr val="0070C0"/>
                </a:solidFill>
              </a:rPr>
              <a:t> a spontaneous reaction </a:t>
            </a:r>
            <a:r>
              <a:rPr lang="en-US" b="1" dirty="0"/>
              <a:t>(i.e. a reaction is more likely to occur if the products formed are more stable than the reactants) </a:t>
            </a:r>
            <a:endParaRPr lang="en-CA" b="1" dirty="0"/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An increase in entropy,  ΔS = (+), </a:t>
            </a:r>
            <a:r>
              <a:rPr lang="en-US" b="1" dirty="0" err="1">
                <a:solidFill>
                  <a:srgbClr val="FF0000"/>
                </a:solidFill>
              </a:rPr>
              <a:t>favours</a:t>
            </a:r>
            <a:r>
              <a:rPr lang="en-US" b="1" dirty="0">
                <a:solidFill>
                  <a:srgbClr val="FF0000"/>
                </a:solidFill>
              </a:rPr>
              <a:t> a spontaneous reaction </a:t>
            </a:r>
            <a:r>
              <a:rPr lang="en-US" b="1" dirty="0"/>
              <a:t>(i.e. if the products formed are more random or disorganized than the reactants were, then the reaction is more likely to happen)</a:t>
            </a:r>
            <a:endParaRPr lang="en-CA" b="1" dirty="0"/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Therefore it easy to see that reactions in which ΔH = (-) and ΔS = (+) should always be spontaneous</a:t>
            </a:r>
            <a:endParaRPr lang="en-CA" b="1" dirty="0">
              <a:solidFill>
                <a:srgbClr val="00B050"/>
              </a:solidFill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</a:rPr>
              <a:t>But what about if ΔH = (-) and ΔS = (-), or ΔH = (+) and ΔS = (-), or ΔH = (+) and ΔS = (+)? Will these reactions occur?</a:t>
            </a:r>
            <a:endParaRPr lang="en-CA" b="1" dirty="0">
              <a:solidFill>
                <a:srgbClr val="0070C0"/>
              </a:solidFill>
            </a:endParaRPr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We need to consider another factor: temperature. For example, the melting of ice is a spontaneous reaction, but only at temperatures </a:t>
            </a:r>
            <a:r>
              <a:rPr lang="en-US" b="1" dirty="0" smtClean="0">
                <a:solidFill>
                  <a:srgbClr val="FF0000"/>
                </a:solidFill>
              </a:rPr>
              <a:t>greater </a:t>
            </a:r>
            <a:r>
              <a:rPr lang="en-US" b="1" dirty="0">
                <a:solidFill>
                  <a:srgbClr val="FF0000"/>
                </a:solidFill>
              </a:rPr>
              <a:t>than 0</a:t>
            </a:r>
            <a:r>
              <a:rPr lang="en-US" b="1" baseline="30000" dirty="0">
                <a:solidFill>
                  <a:srgbClr val="FF0000"/>
                </a:solidFill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endParaRPr lang="en-CA" b="1" dirty="0">
              <a:solidFill>
                <a:srgbClr val="FF0000"/>
              </a:solidFill>
            </a:endParaRP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To more accurately predict whether a reaction will occur, we need to look at a third value, Gibb’s Free Energy (G)</a:t>
            </a:r>
            <a:endParaRPr lang="en-CA" b="1" dirty="0">
              <a:solidFill>
                <a:srgbClr val="00B050"/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905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>
                <a:solidFill>
                  <a:srgbClr val="00B0F0"/>
                </a:solidFill>
                <a:latin typeface="Adobe Caslon Pro Bold" panose="0205070206050A020403" pitchFamily="18" charset="0"/>
              </a:rPr>
              <a:t>Gibbs Free </a:t>
            </a:r>
            <a:r>
              <a:rPr lang="en-US" b="1" u="sng" dirty="0" smtClean="0">
                <a:solidFill>
                  <a:srgbClr val="00B0F0"/>
                </a:solidFill>
                <a:latin typeface="Adobe Caslon Pro Bold" panose="0205070206050A020403" pitchFamily="18" charset="0"/>
              </a:rPr>
              <a:t>Energy: G</a:t>
            </a:r>
            <a:r>
              <a:rPr lang="en-CA" b="1" dirty="0">
                <a:solidFill>
                  <a:srgbClr val="00B0F0"/>
                </a:solidFill>
                <a:latin typeface="Adobe Caslon Pro Bold" panose="0205070206050A020403" pitchFamily="18" charset="0"/>
              </a:rPr>
              <a:t/>
            </a:r>
            <a:br>
              <a:rPr lang="en-CA" b="1" dirty="0">
                <a:solidFill>
                  <a:srgbClr val="00B0F0"/>
                </a:solidFill>
                <a:latin typeface="Adobe Caslon Pro Bold" panose="0205070206050A020403" pitchFamily="18" charset="0"/>
              </a:rPr>
            </a:br>
            <a:endParaRPr lang="en-CA" b="1" dirty="0">
              <a:solidFill>
                <a:srgbClr val="00B0F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  <a:latin typeface="Adobe Caslon Pro Bold" panose="0205070206050A020403" pitchFamily="18" charset="0"/>
              </a:rPr>
              <a:t>Is energy that becomes “free” or available to do useful work</a:t>
            </a:r>
            <a:endParaRPr lang="en-CA" b="1" dirty="0">
              <a:solidFill>
                <a:srgbClr val="00B0F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All spontaneous reactions are accompanied by a loss in free energy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i.e. </a:t>
            </a:r>
            <a:r>
              <a:rPr lang="el-GR" b="1" dirty="0" smtClean="0">
                <a:solidFill>
                  <a:srgbClr val="FF0000"/>
                </a:solidFill>
              </a:rPr>
              <a:t>Δ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G &lt; 0 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 spontaneous reaction</a:t>
            </a:r>
            <a:endParaRPr lang="en-CA" b="1" dirty="0" smtClean="0">
              <a:solidFill>
                <a:srgbClr val="FF000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>
                <a:latin typeface="Adobe Caslon Pro Bold" panose="0205070206050A020403" pitchFamily="18" charset="0"/>
              </a:rPr>
              <a:t> </a:t>
            </a: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This means that any reaction that is accompanied by an increase in free energy won’t work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i.e. </a:t>
            </a:r>
            <a:r>
              <a:rPr lang="el-GR" b="1" dirty="0" smtClean="0">
                <a:solidFill>
                  <a:srgbClr val="FF0000"/>
                </a:solidFill>
              </a:rPr>
              <a:t>Δ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G &gt; 0 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 non-spontaneous reaction</a:t>
            </a:r>
            <a:endParaRPr lang="en-CA" b="1" dirty="0" smtClean="0">
              <a:solidFill>
                <a:srgbClr val="FF000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185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Calculating changes in free energy</a:t>
            </a:r>
            <a:endParaRPr lang="en-CA" b="1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>
                <a:solidFill>
                  <a:srgbClr val="00B0F0"/>
                </a:solidFill>
                <a:latin typeface="Adobe Caslon Pro Bold" panose="0205070206050A020403" pitchFamily="18" charset="0"/>
              </a:rPr>
              <a:t>The following equation can be used to determine whether ΔG is negative at a given temperature, and therefore whether that reaction will be spontaneous at a that temperature:</a:t>
            </a:r>
            <a:endParaRPr lang="en-CA" b="1" dirty="0">
              <a:solidFill>
                <a:srgbClr val="00B0F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US" sz="4700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ΔG </a:t>
            </a:r>
            <a:r>
              <a:rPr lang="en-US" sz="4700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= </a:t>
            </a:r>
            <a:r>
              <a:rPr lang="en-US" sz="4700" b="1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ΔH</a:t>
            </a:r>
            <a:r>
              <a:rPr lang="en-US" sz="4700" b="1" baseline="300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o</a:t>
            </a:r>
            <a:r>
              <a:rPr lang="en-US" sz="4700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– </a:t>
            </a:r>
            <a:r>
              <a:rPr lang="en-US" sz="4700" b="1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TΔS</a:t>
            </a:r>
            <a:r>
              <a:rPr lang="en-US" sz="4700" b="1" baseline="30000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o</a:t>
            </a:r>
            <a:r>
              <a:rPr lang="en-US" sz="4700" b="1" baseline="30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US" sz="4700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US" sz="4700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US" dirty="0" smtClean="0">
                <a:latin typeface="Adobe Caslon Pro Bold" panose="0205070206050A020403" pitchFamily="18" charset="0"/>
              </a:rPr>
              <a:t>(T must be in K)</a:t>
            </a:r>
          </a:p>
          <a:p>
            <a:pPr marL="0" indent="0">
              <a:buNone/>
            </a:pPr>
            <a:endParaRPr lang="en-US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Adobe Caslon Pro Bold" panose="0205070206050A020403" pitchFamily="18" charset="0"/>
              </a:rPr>
              <a:t>A reaction in which:</a:t>
            </a:r>
          </a:p>
          <a:p>
            <a:pPr marL="0" indent="0">
              <a:buNone/>
            </a:pPr>
            <a:r>
              <a:rPr lang="en-US" dirty="0" err="1" smtClean="0">
                <a:latin typeface="Adobe Caslon Pro Bold" panose="0205070206050A020403" pitchFamily="18" charset="0"/>
              </a:rPr>
              <a:t>ΔH</a:t>
            </a:r>
            <a:r>
              <a:rPr lang="en-US" baseline="30000" dirty="0" err="1" smtClean="0">
                <a:latin typeface="Adobe Caslon Pro Bold" panose="0205070206050A020403" pitchFamily="18" charset="0"/>
              </a:rPr>
              <a:t>o</a:t>
            </a:r>
            <a:r>
              <a:rPr lang="en-US" baseline="30000" dirty="0" smtClean="0">
                <a:latin typeface="Adobe Caslon Pro Bold" panose="0205070206050A020403" pitchFamily="18" charset="0"/>
              </a:rPr>
              <a:t> </a:t>
            </a:r>
            <a:r>
              <a:rPr lang="en-US" dirty="0" smtClean="0">
                <a:latin typeface="Adobe Caslon Pro Bold" panose="0205070206050A020403" pitchFamily="18" charset="0"/>
              </a:rPr>
              <a:t>= -100 kJ	</a:t>
            </a:r>
            <a:r>
              <a:rPr lang="en-US" baseline="30000" dirty="0" smtClean="0">
                <a:latin typeface="Adobe Caslon Pro Bold" panose="0205070206050A020403" pitchFamily="18" charset="0"/>
              </a:rPr>
              <a:t> 	</a:t>
            </a:r>
            <a:r>
              <a:rPr lang="en-US" dirty="0" err="1" smtClean="0">
                <a:latin typeface="Adobe Caslon Pro Bold" panose="0205070206050A020403" pitchFamily="18" charset="0"/>
              </a:rPr>
              <a:t>ΔS</a:t>
            </a:r>
            <a:r>
              <a:rPr lang="en-US" baseline="30000" dirty="0" err="1" smtClean="0">
                <a:latin typeface="Adobe Caslon Pro Bold" panose="0205070206050A020403" pitchFamily="18" charset="0"/>
              </a:rPr>
              <a:t>o</a:t>
            </a:r>
            <a:r>
              <a:rPr lang="en-US" baseline="30000" dirty="0" smtClean="0">
                <a:latin typeface="Adobe Caslon Pro Bold" panose="0205070206050A020403" pitchFamily="18" charset="0"/>
              </a:rPr>
              <a:t> </a:t>
            </a:r>
            <a:r>
              <a:rPr lang="en-US" dirty="0" smtClean="0">
                <a:latin typeface="Adobe Caslon Pro Bold" panose="0205070206050A020403" pitchFamily="18" charset="0"/>
              </a:rPr>
              <a:t>= 100 J	T = 293K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ΔG = (-100) – 293(0.100) = -129.3 kJ</a:t>
            </a:r>
          </a:p>
          <a:p>
            <a:pPr marL="0" indent="0">
              <a:buNone/>
            </a:pPr>
            <a:r>
              <a:rPr lang="en-US" dirty="0">
                <a:latin typeface="Adobe Caslon Pro Bold" panose="0205070206050A020403" pitchFamily="18" charset="0"/>
              </a:rPr>
              <a:t>w</a:t>
            </a:r>
            <a:r>
              <a:rPr lang="en-US" dirty="0" smtClean="0">
                <a:latin typeface="Adobe Caslon Pro Bold" panose="0205070206050A020403" pitchFamily="18" charset="0"/>
              </a:rPr>
              <a:t>ould occur since ΔG is negative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378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>
                <a:latin typeface="Adobe Caslon Pro Bold" panose="0205070206050A020403" pitchFamily="18" charset="0"/>
              </a:rPr>
              <a:t>Calculations </a:t>
            </a:r>
            <a:r>
              <a:rPr lang="en-US" dirty="0">
                <a:latin typeface="Adobe Caslon Pro Bold" panose="0205070206050A020403" pitchFamily="18" charset="0"/>
              </a:rPr>
              <a:t>using </a:t>
            </a:r>
            <a:r>
              <a:rPr lang="en-US" dirty="0" smtClean="0">
                <a:latin typeface="Adobe Caslon Pro Bold" panose="0205070206050A020403" pitchFamily="18" charset="0"/>
              </a:rPr>
              <a:t/>
            </a:r>
            <a:br>
              <a:rPr lang="en-US" dirty="0" smtClean="0">
                <a:latin typeface="Adobe Caslon Pro Bold" panose="0205070206050A0204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ΔG = </a:t>
            </a:r>
            <a:r>
              <a:rPr lang="en-US" b="1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ΔH</a:t>
            </a:r>
            <a:r>
              <a:rPr lang="en-US" b="1" baseline="30000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o</a:t>
            </a:r>
            <a:r>
              <a:rPr lang="en-US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TΔS</a:t>
            </a:r>
            <a:r>
              <a:rPr lang="en-US" b="1" baseline="30000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o</a:t>
            </a:r>
            <a:r>
              <a:rPr lang="en-US" b="1" baseline="30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CA" dirty="0">
                <a:latin typeface="Adobe Caslon Pro Bold" panose="0205070206050A020403" pitchFamily="18" charset="0"/>
              </a:rPr>
              <a:t/>
            </a:r>
            <a:br>
              <a:rPr lang="en-CA" dirty="0">
                <a:latin typeface="Adobe Caslon Pro Bold" panose="0205070206050A020403" pitchFamily="18" charset="0"/>
              </a:rPr>
            </a:b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  <a:latin typeface="Adobe Caslon Pro Bold" panose="0205070206050A020403" pitchFamily="18" charset="0"/>
              </a:rPr>
              <a:t>Example 1:</a:t>
            </a:r>
          </a:p>
          <a:p>
            <a:pPr marL="0" indent="0">
              <a:buNone/>
            </a:pPr>
            <a:r>
              <a:rPr lang="en-US" dirty="0" smtClean="0">
                <a:latin typeface="Adobe Caslon Pro Bold" panose="0205070206050A020403" pitchFamily="18" charset="0"/>
              </a:rPr>
              <a:t>Determine </a:t>
            </a:r>
            <a:r>
              <a:rPr lang="en-US" dirty="0" err="1">
                <a:latin typeface="Adobe Caslon Pro Bold" panose="0205070206050A020403" pitchFamily="18" charset="0"/>
              </a:rPr>
              <a:t>ΔG</a:t>
            </a:r>
            <a:r>
              <a:rPr lang="en-US" baseline="30000" dirty="0" err="1">
                <a:latin typeface="Adobe Caslon Pro Bold" panose="0205070206050A020403" pitchFamily="18" charset="0"/>
              </a:rPr>
              <a:t>o</a:t>
            </a:r>
            <a:r>
              <a:rPr lang="en-US" dirty="0">
                <a:latin typeface="Adobe Caslon Pro Bold" panose="0205070206050A020403" pitchFamily="18" charset="0"/>
              </a:rPr>
              <a:t> for the reaction: </a:t>
            </a:r>
            <a:endParaRPr lang="en-US" dirty="0" smtClean="0"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dobe Caslon Pro Bold" panose="0205070206050A020403" pitchFamily="18" charset="0"/>
              </a:rPr>
              <a:t>  </a:t>
            </a:r>
            <a:r>
              <a:rPr lang="en-US" dirty="0">
                <a:latin typeface="Adobe Caslon Pro Bold" panose="0205070206050A020403" pitchFamily="18" charset="0"/>
              </a:rPr>
              <a:t>4Fe</a:t>
            </a:r>
            <a:r>
              <a:rPr lang="en-US" baseline="-25000" dirty="0">
                <a:latin typeface="Adobe Caslon Pro Bold" panose="0205070206050A020403" pitchFamily="18" charset="0"/>
              </a:rPr>
              <a:t>(s)</a:t>
            </a:r>
            <a:r>
              <a:rPr lang="en-US" dirty="0">
                <a:latin typeface="Adobe Caslon Pro Bold" panose="0205070206050A020403" pitchFamily="18" charset="0"/>
              </a:rPr>
              <a:t>  +  3O</a:t>
            </a:r>
            <a:r>
              <a:rPr lang="en-US" baseline="-25000" dirty="0">
                <a:latin typeface="Adobe Caslon Pro Bold" panose="0205070206050A020403" pitchFamily="18" charset="0"/>
              </a:rPr>
              <a:t>2(g)</a:t>
            </a:r>
            <a:r>
              <a:rPr lang="en-US" dirty="0">
                <a:latin typeface="Adobe Caslon Pro Bold" panose="0205070206050A020403" pitchFamily="18" charset="0"/>
              </a:rPr>
              <a:t>  </a:t>
            </a:r>
            <a:r>
              <a:rPr lang="en-US" dirty="0">
                <a:latin typeface="Adobe Caslon Pro Bold" panose="0205070206050A020403" pitchFamily="18" charset="0"/>
                <a:sym typeface="Wingdings"/>
              </a:rPr>
              <a:t></a:t>
            </a:r>
            <a:r>
              <a:rPr lang="en-US" dirty="0">
                <a:latin typeface="Adobe Caslon Pro Bold" panose="0205070206050A020403" pitchFamily="18" charset="0"/>
              </a:rPr>
              <a:t>  </a:t>
            </a:r>
            <a:r>
              <a:rPr lang="en-US" dirty="0" smtClean="0">
                <a:latin typeface="Adobe Caslon Pro Bold" panose="0205070206050A020403" pitchFamily="18" charset="0"/>
              </a:rPr>
              <a:t>2Fe</a:t>
            </a:r>
            <a:r>
              <a:rPr lang="en-US" baseline="-25000" dirty="0" smtClean="0">
                <a:latin typeface="Adobe Caslon Pro Bold" panose="0205070206050A020403" pitchFamily="18" charset="0"/>
              </a:rPr>
              <a:t>2</a:t>
            </a:r>
            <a:r>
              <a:rPr lang="en-US" dirty="0" smtClean="0">
                <a:latin typeface="Adobe Caslon Pro Bold" panose="0205070206050A020403" pitchFamily="18" charset="0"/>
              </a:rPr>
              <a:t>O</a:t>
            </a:r>
            <a:r>
              <a:rPr lang="en-US" baseline="-25000" dirty="0" smtClean="0">
                <a:latin typeface="Adobe Caslon Pro Bold" panose="0205070206050A020403" pitchFamily="18" charset="0"/>
              </a:rPr>
              <a:t>3(s)</a:t>
            </a:r>
            <a:endParaRPr lang="en-US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Adobe Caslon Pro Bold" panose="0205070206050A020403" pitchFamily="18" charset="0"/>
              </a:rPr>
              <a:t>Is </a:t>
            </a:r>
            <a:r>
              <a:rPr lang="en-US" dirty="0">
                <a:latin typeface="Adobe Caslon Pro Bold" panose="0205070206050A020403" pitchFamily="18" charset="0"/>
              </a:rPr>
              <a:t>the reaction </a:t>
            </a:r>
            <a:r>
              <a:rPr lang="en-US" dirty="0" smtClean="0">
                <a:latin typeface="Adobe Caslon Pro Bold" panose="0205070206050A020403" pitchFamily="18" charset="0"/>
              </a:rPr>
              <a:t>spontaneous (at 25</a:t>
            </a:r>
            <a:r>
              <a:rPr lang="en-US" baseline="30000" dirty="0" smtClean="0">
                <a:latin typeface="Adobe Caslon Pro Bold" panose="0205070206050A020403" pitchFamily="18" charset="0"/>
              </a:rPr>
              <a:t>o</a:t>
            </a:r>
            <a:r>
              <a:rPr lang="en-US" dirty="0" smtClean="0">
                <a:latin typeface="Adobe Caslon Pro Bold" panose="0205070206050A020403" pitchFamily="18" charset="0"/>
              </a:rPr>
              <a:t>C)?</a:t>
            </a: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l-GR" sz="2800" dirty="0" smtClean="0">
                <a:solidFill>
                  <a:srgbClr val="FF0000"/>
                </a:solidFill>
              </a:rPr>
              <a:t>Δ</a:t>
            </a:r>
            <a:r>
              <a:rPr lang="en-CA" sz="28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H = 2(-826) = -1652 kJ</a:t>
            </a:r>
          </a:p>
          <a:p>
            <a:pPr marL="0" indent="0">
              <a:buNone/>
            </a:pPr>
            <a:r>
              <a:rPr lang="en-CA" sz="28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ΔS = [2(90)] – [4(27) + 3(205)] = -543 J = -0.543 kJ</a:t>
            </a:r>
          </a:p>
          <a:p>
            <a:pPr marL="0" indent="0">
              <a:buNone/>
            </a:pPr>
            <a:r>
              <a:rPr lang="en-CA" sz="28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ΔG = -1652 – (298)(-0.543) = -1490 kJ</a:t>
            </a:r>
          </a:p>
          <a:p>
            <a:pPr marL="0" indent="0">
              <a:buNone/>
            </a:pPr>
            <a:r>
              <a:rPr lang="en-CA" sz="28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There is a loss in free energy therefore the reaction is spontaneous.</a:t>
            </a:r>
          </a:p>
          <a:p>
            <a:pPr marL="0" indent="0">
              <a:buNone/>
            </a:pPr>
            <a:endParaRPr lang="en-CA" sz="1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5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Example 2</a:t>
            </a:r>
            <a:endParaRPr lang="en-CA" b="1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2SO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3(g)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  2SO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2(g)  + 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O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2(g)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  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  <a:sym typeface="Wingdings" pitchFamily="2" charset="2"/>
              </a:rPr>
              <a:t>Is the reaction spontaneous at 300</a:t>
            </a:r>
            <a:r>
              <a:rPr lang="en-CA" baseline="30000" dirty="0" smtClean="0">
                <a:latin typeface="Adobe Caslon Pro Bold" panose="0205070206050A020403" pitchFamily="18" charset="0"/>
                <a:sym typeface="Wingdings" pitchFamily="2" charset="2"/>
              </a:rPr>
              <a:t>o</a:t>
            </a:r>
            <a:r>
              <a:rPr lang="en-CA" dirty="0" smtClean="0">
                <a:latin typeface="Adobe Caslon Pro Bold" panose="0205070206050A020403" pitchFamily="18" charset="0"/>
                <a:sym typeface="Wingdings" pitchFamily="2" charset="2"/>
              </a:rPr>
              <a:t>C?</a:t>
            </a: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  <a:sym typeface="Wingdings" pitchFamily="2" charset="2"/>
              </a:rPr>
              <a:t>When will it be spontaneous?</a:t>
            </a:r>
            <a:endParaRPr lang="en-CA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0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l"/>
            <a:r>
              <a:rPr lang="en-CA" dirty="0" smtClean="0">
                <a:solidFill>
                  <a:srgbClr val="00B0F0"/>
                </a:solidFill>
                <a:latin typeface="Adobe Caslon Pro Bold" panose="0205070206050A020403" pitchFamily="18" charset="0"/>
              </a:rPr>
              <a:t>Example 3</a:t>
            </a:r>
            <a:endParaRPr lang="en-CA" dirty="0">
              <a:solidFill>
                <a:srgbClr val="00B0F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dobe Caslon Pro Bold" panose="0205070206050A020403" pitchFamily="18" charset="0"/>
              </a:rPr>
              <a:t>W</a:t>
            </a:r>
            <a:r>
              <a:rPr lang="en-US" dirty="0" smtClean="0">
                <a:latin typeface="Adobe Caslon Pro Bold" panose="0205070206050A020403" pitchFamily="18" charset="0"/>
              </a:rPr>
              <a:t>hat is the temperature </a:t>
            </a:r>
            <a:r>
              <a:rPr lang="en-US" dirty="0">
                <a:latin typeface="Adobe Caslon Pro Bold" panose="0205070206050A020403" pitchFamily="18" charset="0"/>
              </a:rPr>
              <a:t>range </a:t>
            </a:r>
            <a:r>
              <a:rPr lang="en-US" dirty="0" smtClean="0">
                <a:latin typeface="Adobe Caslon Pro Bold" panose="0205070206050A020403" pitchFamily="18" charset="0"/>
              </a:rPr>
              <a:t>that the following reaction will occur at?</a:t>
            </a:r>
            <a:endParaRPr lang="en-CA" dirty="0"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3NO</a:t>
            </a:r>
            <a:r>
              <a:rPr lang="en-US" b="1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2(g)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 +  H</a:t>
            </a:r>
            <a:r>
              <a:rPr lang="en-US" b="1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O</a:t>
            </a:r>
            <a:r>
              <a:rPr lang="en-US" b="1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(l)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  <a:sym typeface="Wingdings"/>
              </a:rPr>
              <a:t>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 2HNO</a:t>
            </a:r>
            <a:r>
              <a:rPr lang="en-US" b="1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3(l)</a:t>
            </a:r>
            <a:r>
              <a:rPr lang="en-US" b="1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 +  NO</a:t>
            </a:r>
            <a:r>
              <a:rPr lang="en-US" b="1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(g)</a:t>
            </a:r>
            <a:endParaRPr lang="en-CA" b="1" dirty="0">
              <a:solidFill>
                <a:srgbClr val="FF000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What temperature range that could prevent this reaction?</a:t>
            </a:r>
            <a:endParaRPr lang="en-CA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81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n-CA" b="1" dirty="0" smtClean="0">
                <a:solidFill>
                  <a:srgbClr val="00B0F0"/>
                </a:solidFill>
                <a:latin typeface="Adobe Caslon Pro Bold" panose="0205070206050A020403" pitchFamily="18" charset="0"/>
              </a:rPr>
              <a:t>Example 4</a:t>
            </a:r>
            <a:endParaRPr lang="en-CA" b="1" dirty="0">
              <a:solidFill>
                <a:srgbClr val="00B0F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dobe Caslon Pro Bold" panose="0205070206050A020403" pitchFamily="18" charset="0"/>
              </a:rPr>
              <a:t>At what temperature will steam decompose?</a:t>
            </a:r>
            <a:endParaRPr lang="en-CA" dirty="0">
              <a:latin typeface="Adobe Caslon Pro Bold" panose="0205070206050A020403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224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65126"/>
            <a:ext cx="8964488" cy="1325563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sz="4000" b="1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G</a:t>
            </a:r>
            <a:r>
              <a:rPr lang="en-CA" sz="4000" b="1" baseline="-25000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rxn</a:t>
            </a:r>
            <a:r>
              <a:rPr lang="en-CA" sz="4000" b="1" dirty="0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 = </a:t>
            </a:r>
            <a:r>
              <a:rPr lang="en-CA" sz="4000" b="1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Σn</a:t>
            </a:r>
            <a:r>
              <a:rPr lang="el-GR" sz="4000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sz="4000" b="1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G</a:t>
            </a:r>
            <a:r>
              <a:rPr lang="en-CA" sz="4000" b="1" baseline="-25000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f</a:t>
            </a:r>
            <a:r>
              <a:rPr lang="en-CA" sz="4000" b="1" baseline="30000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o</a:t>
            </a:r>
            <a:r>
              <a:rPr lang="en-CA" sz="4000" b="1" dirty="0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 Products - </a:t>
            </a:r>
            <a:r>
              <a:rPr lang="en-CA" sz="4000" b="1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Σn</a:t>
            </a:r>
            <a:r>
              <a:rPr lang="el-GR" sz="4000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sz="4000" b="1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G</a:t>
            </a:r>
            <a:r>
              <a:rPr lang="en-CA" sz="4000" b="1" baseline="-25000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f</a:t>
            </a:r>
            <a:r>
              <a:rPr lang="en-CA" sz="4000" b="1" baseline="30000" dirty="0" err="1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o</a:t>
            </a:r>
            <a:r>
              <a:rPr lang="en-CA" sz="4000" b="1" dirty="0" smtClean="0">
                <a:solidFill>
                  <a:srgbClr val="00B0F0"/>
                </a:solidFill>
                <a:latin typeface="Adobe Caslon Pro Bold" panose="0205070206050A020403" pitchFamily="18" charset="0"/>
                <a:sym typeface="Wingdings" pitchFamily="2" charset="2"/>
              </a:rPr>
              <a:t> Reactants</a:t>
            </a:r>
            <a:r>
              <a:rPr lang="en-CA" sz="4000" b="1" dirty="0" smtClean="0">
                <a:solidFill>
                  <a:srgbClr val="00B0F0"/>
                </a:solidFill>
                <a:sym typeface="Wingdings" pitchFamily="2" charset="2"/>
              </a:rPr>
              <a:t/>
            </a:r>
            <a:br>
              <a:rPr lang="en-CA" sz="4000" b="1" dirty="0" smtClean="0">
                <a:solidFill>
                  <a:srgbClr val="00B0F0"/>
                </a:solidFill>
                <a:sym typeface="Wingdings" pitchFamily="2" charset="2"/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Will the following reaction occur at room temperature?</a:t>
            </a:r>
          </a:p>
          <a:p>
            <a:pPr marL="0" indent="0" algn="ctr">
              <a:buNone/>
            </a:pP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N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2(g)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 +  3H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2(g)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CA" b="1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  2NH</a:t>
            </a:r>
            <a:r>
              <a:rPr lang="en-CA" b="1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  <a:sym typeface="Wingdings" pitchFamily="2" charset="2"/>
              </a:rPr>
              <a:t>3(g)</a:t>
            </a:r>
            <a:endParaRPr lang="en-CA" b="1" dirty="0">
              <a:solidFill>
                <a:srgbClr val="FF000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3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1586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latin typeface="Adobe Caslon Pro Bold" panose="0205070206050A020403" pitchFamily="18" charset="0"/>
              </a:rPr>
              <a:t>In general: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610564"/>
              </p:ext>
            </p:extLst>
          </p:nvPr>
        </p:nvGraphicFramePr>
        <p:xfrm>
          <a:off x="628650" y="1052737"/>
          <a:ext cx="7886699" cy="5159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456"/>
                <a:gridCol w="645456"/>
                <a:gridCol w="3239624"/>
                <a:gridCol w="3356163"/>
              </a:tblGrid>
              <a:tr h="576063">
                <a:tc rowSpan="4">
                  <a:txBody>
                    <a:bodyPr/>
                    <a:lstStyle/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sz="3200" dirty="0" smtClean="0"/>
                    </a:p>
                    <a:p>
                      <a:endParaRPr lang="en-CA" sz="3200" dirty="0" smtClean="0"/>
                    </a:p>
                    <a:p>
                      <a:r>
                        <a:rPr lang="en-CA" sz="3200" dirty="0" smtClean="0"/>
                        <a:t>ΔS</a:t>
                      </a:r>
                      <a:endParaRPr lang="en-CA" sz="3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dirty="0" smtClean="0"/>
                        <a:t>ΔH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595264">
                <a:tc vMerge="1"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CA" sz="3200" dirty="0" smtClean="0"/>
                    </a:p>
                    <a:p>
                      <a:endParaRPr lang="en-CA" sz="3200" dirty="0" smtClean="0"/>
                    </a:p>
                    <a:p>
                      <a:r>
                        <a:rPr lang="en-CA" sz="3200" dirty="0" smtClean="0"/>
                        <a:t>+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+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-</a:t>
                      </a:r>
                      <a:endParaRPr lang="en-CA" sz="3200" dirty="0"/>
                    </a:p>
                  </a:txBody>
                  <a:tcPr/>
                </a:tc>
              </a:tr>
              <a:tr h="149456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49456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200" dirty="0" smtClean="0"/>
                    </a:p>
                    <a:p>
                      <a:r>
                        <a:rPr lang="en-CA" sz="3200" dirty="0" smtClean="0"/>
                        <a:t>-</a:t>
                      </a:r>
                    </a:p>
                    <a:p>
                      <a:endParaRPr lang="en-CA" sz="3200" dirty="0" smtClean="0"/>
                    </a:p>
                    <a:p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413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170</TotalTime>
  <Words>489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Adobe Caslon Pro Bold</vt:lpstr>
      <vt:lpstr>Arial</vt:lpstr>
      <vt:lpstr>Calibri</vt:lpstr>
      <vt:lpstr>Calibri Light</vt:lpstr>
      <vt:lpstr>Wingdings</vt:lpstr>
      <vt:lpstr>Office Theme</vt:lpstr>
      <vt:lpstr>Gibbs Free Energy </vt:lpstr>
      <vt:lpstr>Gibbs Free Energy: G </vt:lpstr>
      <vt:lpstr>Calculating changes in free energy</vt:lpstr>
      <vt:lpstr> Calculations using  ΔG = ΔHo – TΔSo  </vt:lpstr>
      <vt:lpstr>Example 2</vt:lpstr>
      <vt:lpstr>Example 3</vt:lpstr>
      <vt:lpstr>Example 4</vt:lpstr>
      <vt:lpstr>ΔGrxn = ΣnΔGfo Products - ΣnΔGfo Reactants </vt:lpstr>
      <vt:lpstr>In general: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Gibbs Free Energy: G</dc:title>
  <dc:creator>Darlene is Beautiful</dc:creator>
  <cp:lastModifiedBy>Darlene Wall [Staff]</cp:lastModifiedBy>
  <cp:revision>24</cp:revision>
  <dcterms:created xsi:type="dcterms:W3CDTF">2012-03-06T23:46:51Z</dcterms:created>
  <dcterms:modified xsi:type="dcterms:W3CDTF">2016-09-27T12:59:31Z</dcterms:modified>
</cp:coreProperties>
</file>