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1888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4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651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16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141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419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350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807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086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977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28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51430-FEA8-4071-AFF7-3A74FD36AEDB}" type="datetimeFigureOut">
              <a:rPr lang="en-CA" smtClean="0"/>
              <a:t>13/09/2016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31349-A98B-4B61-B053-6B7D744816A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037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solidFill>
                  <a:srgbClr val="0070C0"/>
                </a:solidFill>
              </a:rPr>
              <a:t>Hess’s Law</a:t>
            </a:r>
            <a:br>
              <a:rPr lang="en-CA" b="1" dirty="0">
                <a:solidFill>
                  <a:srgbClr val="0070C0"/>
                </a:solidFill>
              </a:rPr>
            </a:b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dirty="0"/>
              <a:t>The heat evolved or absorbed in a chemical process is the same whether the process takes place in 1 or several steps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471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3H</a:t>
            </a:r>
            <a:r>
              <a:rPr lang="en-CA" baseline="-25000" dirty="0"/>
              <a:t>2(g)</a:t>
            </a:r>
            <a:r>
              <a:rPr lang="en-CA" dirty="0"/>
              <a:t>  +  CO</a:t>
            </a:r>
            <a:r>
              <a:rPr lang="en-CA" baseline="-25000" dirty="0"/>
              <a:t>(g)</a:t>
            </a:r>
            <a:r>
              <a:rPr lang="en-CA" dirty="0"/>
              <a:t>  </a:t>
            </a:r>
            <a:r>
              <a:rPr lang="en-CA">
                <a:sym typeface="Wingdings" panose="05000000000000000000" pitchFamily="2" charset="2"/>
              </a:rPr>
              <a:t></a:t>
            </a:r>
            <a:r>
              <a:rPr lang="en-CA"/>
              <a:t>  </a:t>
            </a:r>
            <a:r>
              <a:rPr lang="en-CA" smtClean="0"/>
              <a:t>CH</a:t>
            </a:r>
            <a:r>
              <a:rPr lang="en-CA" baseline="-25000" smtClean="0"/>
              <a:t>4</a:t>
            </a:r>
            <a:r>
              <a:rPr lang="en-CA" smtClean="0"/>
              <a:t> + H</a:t>
            </a:r>
            <a:r>
              <a:rPr lang="en-CA" baseline="-25000" smtClean="0"/>
              <a:t>2</a:t>
            </a:r>
            <a:r>
              <a:rPr lang="en-CA" smtClean="0"/>
              <a:t>O</a:t>
            </a:r>
            <a:r>
              <a:rPr lang="en-CA" baseline="-25000" smtClean="0"/>
              <a:t>(g</a:t>
            </a:r>
            <a:r>
              <a:rPr lang="en-CA" baseline="-25000"/>
              <a:t>)</a:t>
            </a:r>
            <a:r>
              <a:rPr lang="en-CA"/>
              <a:t>    </a:t>
            </a:r>
            <a:r>
              <a:rPr lang="en-CA" smtClean="0"/>
              <a:t>ΔH </a:t>
            </a:r>
            <a:r>
              <a:rPr lang="en-CA" dirty="0"/>
              <a:t>= ?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dirty="0"/>
              <a:t>Given:</a:t>
            </a:r>
          </a:p>
          <a:p>
            <a:pPr marL="0" lvl="0" indent="0">
              <a:buNone/>
            </a:pPr>
            <a:r>
              <a:rPr lang="en-CA" sz="2800" dirty="0"/>
              <a:t>   </a:t>
            </a:r>
            <a:r>
              <a:rPr lang="en-CA" sz="2800" dirty="0" smtClean="0"/>
              <a:t>1) 2H</a:t>
            </a:r>
            <a:r>
              <a:rPr lang="en-CA" sz="2800" baseline="-25000" dirty="0" smtClean="0"/>
              <a:t>2(g</a:t>
            </a:r>
            <a:r>
              <a:rPr lang="en-CA" sz="2800" baseline="-25000" dirty="0"/>
              <a:t>)</a:t>
            </a:r>
            <a:r>
              <a:rPr lang="en-CA" sz="2800" dirty="0"/>
              <a:t>  +  O</a:t>
            </a:r>
            <a:r>
              <a:rPr lang="en-CA" sz="2800" baseline="-25000" dirty="0"/>
              <a:t>2(g)</a:t>
            </a:r>
            <a:r>
              <a:rPr lang="en-CA" sz="2800" dirty="0"/>
              <a:t>  </a:t>
            </a:r>
            <a:r>
              <a:rPr lang="en-CA" sz="2800" dirty="0">
                <a:sym typeface="Wingdings" panose="05000000000000000000" pitchFamily="2" charset="2"/>
              </a:rPr>
              <a:t></a:t>
            </a:r>
            <a:r>
              <a:rPr lang="en-CA" sz="2800" dirty="0"/>
              <a:t>  2H</a:t>
            </a:r>
            <a:r>
              <a:rPr lang="en-CA" sz="2800" baseline="-25000" dirty="0"/>
              <a:t>2</a:t>
            </a:r>
            <a:r>
              <a:rPr lang="en-CA" sz="2800" dirty="0"/>
              <a:t>O</a:t>
            </a:r>
            <a:r>
              <a:rPr lang="en-CA" sz="2800" baseline="-25000" dirty="0"/>
              <a:t>(g)               </a:t>
            </a:r>
            <a:r>
              <a:rPr lang="en-CA" sz="2800" dirty="0"/>
              <a:t>        </a:t>
            </a:r>
            <a:r>
              <a:rPr lang="en-CA" sz="2800" dirty="0" smtClean="0"/>
              <a:t>ΔH </a:t>
            </a:r>
            <a:r>
              <a:rPr lang="en-CA" sz="2800" dirty="0"/>
              <a:t>= -484 kJ</a:t>
            </a:r>
          </a:p>
          <a:p>
            <a:pPr marL="0" lvl="0" indent="0">
              <a:buNone/>
            </a:pPr>
            <a:r>
              <a:rPr lang="en-CA" sz="2800" dirty="0"/>
              <a:t>   </a:t>
            </a:r>
            <a:r>
              <a:rPr lang="en-CA" sz="2800" dirty="0" smtClean="0"/>
              <a:t>2) 2C</a:t>
            </a:r>
            <a:r>
              <a:rPr lang="en-CA" sz="2800" baseline="-25000" dirty="0" smtClean="0"/>
              <a:t>(s</a:t>
            </a:r>
            <a:r>
              <a:rPr lang="en-CA" sz="2800" baseline="-25000" dirty="0"/>
              <a:t>)</a:t>
            </a:r>
            <a:r>
              <a:rPr lang="en-CA" sz="2800" dirty="0"/>
              <a:t>  +  O</a:t>
            </a:r>
            <a:r>
              <a:rPr lang="en-CA" sz="2800" baseline="-25000" dirty="0"/>
              <a:t>2(g)</a:t>
            </a:r>
            <a:r>
              <a:rPr lang="en-CA" sz="2800" dirty="0"/>
              <a:t>  </a:t>
            </a:r>
            <a:r>
              <a:rPr lang="en-CA" sz="2800" dirty="0">
                <a:sym typeface="Wingdings" panose="05000000000000000000" pitchFamily="2" charset="2"/>
              </a:rPr>
              <a:t></a:t>
            </a:r>
            <a:r>
              <a:rPr lang="en-CA" sz="2800" dirty="0"/>
              <a:t>  2CO</a:t>
            </a:r>
            <a:r>
              <a:rPr lang="en-CA" sz="2800" baseline="-25000" dirty="0"/>
              <a:t>(g)</a:t>
            </a:r>
            <a:r>
              <a:rPr lang="en-CA" sz="2800" dirty="0"/>
              <a:t>                      </a:t>
            </a:r>
            <a:r>
              <a:rPr lang="en-CA" sz="2800" dirty="0" smtClean="0"/>
              <a:t>ΔH </a:t>
            </a:r>
            <a:r>
              <a:rPr lang="en-CA" sz="2800" dirty="0"/>
              <a:t>= -221 kJ</a:t>
            </a:r>
          </a:p>
          <a:p>
            <a:pPr marL="0" lvl="0" indent="0">
              <a:buNone/>
            </a:pPr>
            <a:r>
              <a:rPr lang="en-CA" sz="2800" dirty="0"/>
              <a:t>   </a:t>
            </a:r>
            <a:r>
              <a:rPr lang="en-CA" sz="2800" dirty="0" smtClean="0"/>
              <a:t>3) CH</a:t>
            </a:r>
            <a:r>
              <a:rPr lang="en-CA" sz="2800" baseline="-25000" dirty="0" smtClean="0"/>
              <a:t>4(g</a:t>
            </a:r>
            <a:r>
              <a:rPr lang="en-CA" sz="2800" baseline="-25000" dirty="0"/>
              <a:t>)</a:t>
            </a:r>
            <a:r>
              <a:rPr lang="en-CA" sz="2800" dirty="0"/>
              <a:t>  +  2O</a:t>
            </a:r>
            <a:r>
              <a:rPr lang="en-CA" sz="2800" baseline="-25000" dirty="0"/>
              <a:t>2(g)</a:t>
            </a:r>
            <a:r>
              <a:rPr lang="en-CA" sz="2800" dirty="0"/>
              <a:t>  </a:t>
            </a:r>
            <a:r>
              <a:rPr lang="en-CA" sz="2800" dirty="0">
                <a:sym typeface="Wingdings" panose="05000000000000000000" pitchFamily="2" charset="2"/>
              </a:rPr>
              <a:t></a:t>
            </a:r>
            <a:r>
              <a:rPr lang="en-CA" sz="2800" dirty="0"/>
              <a:t>  CO</a:t>
            </a:r>
            <a:r>
              <a:rPr lang="en-CA" sz="2800" baseline="-25000" dirty="0"/>
              <a:t>2(g)</a:t>
            </a:r>
            <a:r>
              <a:rPr lang="en-CA" sz="2800" dirty="0"/>
              <a:t>  +  2H</a:t>
            </a:r>
            <a:r>
              <a:rPr lang="en-CA" sz="2800" baseline="-25000" dirty="0"/>
              <a:t>2</a:t>
            </a:r>
            <a:r>
              <a:rPr lang="en-CA" sz="2800" dirty="0"/>
              <a:t>O</a:t>
            </a:r>
            <a:r>
              <a:rPr lang="en-CA" sz="2800" baseline="-25000" dirty="0"/>
              <a:t>(g)</a:t>
            </a:r>
            <a:r>
              <a:rPr lang="en-CA" sz="2800" dirty="0"/>
              <a:t> </a:t>
            </a:r>
            <a:r>
              <a:rPr lang="en-CA" sz="2800" dirty="0" smtClean="0"/>
              <a:t>ΔH </a:t>
            </a:r>
            <a:r>
              <a:rPr lang="en-CA" sz="2800" dirty="0"/>
              <a:t>= -803 kJ</a:t>
            </a:r>
          </a:p>
          <a:p>
            <a:pPr marL="0" lvl="0" indent="0">
              <a:buNone/>
            </a:pPr>
            <a:r>
              <a:rPr lang="en-CA" sz="2800"/>
              <a:t>   </a:t>
            </a:r>
            <a:r>
              <a:rPr lang="en-CA" sz="2800" smtClean="0"/>
              <a:t>4) C</a:t>
            </a:r>
            <a:r>
              <a:rPr lang="en-CA" sz="2800" baseline="-25000" smtClean="0"/>
              <a:t>(s</a:t>
            </a:r>
            <a:r>
              <a:rPr lang="en-CA" sz="2800" baseline="-25000" dirty="0"/>
              <a:t>)</a:t>
            </a:r>
            <a:r>
              <a:rPr lang="en-CA" sz="2800" dirty="0"/>
              <a:t>  +  O</a:t>
            </a:r>
            <a:r>
              <a:rPr lang="en-CA" sz="2800" baseline="-25000" dirty="0"/>
              <a:t>2(g)</a:t>
            </a:r>
            <a:r>
              <a:rPr lang="en-CA" sz="2800" dirty="0"/>
              <a:t>  </a:t>
            </a:r>
            <a:r>
              <a:rPr lang="en-CA" sz="2800" dirty="0">
                <a:sym typeface="Wingdings" panose="05000000000000000000" pitchFamily="2" charset="2"/>
              </a:rPr>
              <a:t></a:t>
            </a:r>
            <a:r>
              <a:rPr lang="en-CA" sz="2800" dirty="0"/>
              <a:t>  CO</a:t>
            </a:r>
            <a:r>
              <a:rPr lang="en-CA" sz="2800" baseline="-25000" dirty="0"/>
              <a:t>2(g</a:t>
            </a:r>
            <a:r>
              <a:rPr lang="en-CA" sz="2800" baseline="-25000"/>
              <a:t>)</a:t>
            </a:r>
            <a:r>
              <a:rPr lang="en-CA" sz="2800"/>
              <a:t>                         </a:t>
            </a:r>
            <a:r>
              <a:rPr lang="en-CA" sz="2800" smtClean="0"/>
              <a:t> </a:t>
            </a:r>
            <a:r>
              <a:rPr lang="en-CA" sz="2800" dirty="0"/>
              <a:t>ΔH = -394 kJ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15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Example 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A man works </a:t>
            </a:r>
            <a:r>
              <a:rPr lang="en-CA" b="1" dirty="0" smtClean="0">
                <a:solidFill>
                  <a:srgbClr val="FF0000"/>
                </a:solidFill>
              </a:rPr>
              <a:t>hard his whole life and retires with </a:t>
            </a:r>
            <a:r>
              <a:rPr lang="en-CA" b="1" dirty="0">
                <a:solidFill>
                  <a:srgbClr val="FF0000"/>
                </a:solidFill>
              </a:rPr>
              <a:t>a personal wealth of </a:t>
            </a:r>
            <a:r>
              <a:rPr lang="en-CA" b="1" dirty="0" smtClean="0">
                <a:solidFill>
                  <a:srgbClr val="FF0000"/>
                </a:solidFill>
              </a:rPr>
              <a:t>$2 000 000</a:t>
            </a:r>
            <a:r>
              <a:rPr lang="en-CA" dirty="0" smtClean="0"/>
              <a:t>.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  <a:p>
            <a:r>
              <a:rPr lang="en-CA" b="1" dirty="0" smtClean="0">
                <a:solidFill>
                  <a:srgbClr val="0070C0"/>
                </a:solidFill>
              </a:rPr>
              <a:t>A man </a:t>
            </a:r>
            <a:r>
              <a:rPr lang="en-CA" b="1" dirty="0">
                <a:solidFill>
                  <a:srgbClr val="0070C0"/>
                </a:solidFill>
              </a:rPr>
              <a:t>makes and loses a $</a:t>
            </a:r>
            <a:r>
              <a:rPr lang="en-CA" b="1" dirty="0" smtClean="0">
                <a:solidFill>
                  <a:srgbClr val="0070C0"/>
                </a:solidFill>
              </a:rPr>
              <a:t>2 000 000 </a:t>
            </a:r>
            <a:r>
              <a:rPr lang="en-CA" b="1" dirty="0">
                <a:solidFill>
                  <a:srgbClr val="0070C0"/>
                </a:solidFill>
              </a:rPr>
              <a:t>several times through his life </a:t>
            </a:r>
            <a:r>
              <a:rPr lang="en-CA" b="1" dirty="0" smtClean="0">
                <a:solidFill>
                  <a:srgbClr val="0070C0"/>
                </a:solidFill>
              </a:rPr>
              <a:t>but eventually retires with a personal wealth of $2 000 000</a:t>
            </a:r>
            <a:r>
              <a:rPr lang="en-CA" dirty="0" smtClean="0"/>
              <a:t>.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  <a:p>
            <a:r>
              <a:rPr lang="en-CA" b="1" dirty="0" smtClean="0">
                <a:solidFill>
                  <a:srgbClr val="00B050"/>
                </a:solidFill>
              </a:rPr>
              <a:t>A </a:t>
            </a:r>
            <a:r>
              <a:rPr lang="en-CA" b="1" dirty="0">
                <a:solidFill>
                  <a:srgbClr val="00B050"/>
                </a:solidFill>
              </a:rPr>
              <a:t>man lives in poverty until the day he </a:t>
            </a:r>
            <a:r>
              <a:rPr lang="en-CA" b="1" dirty="0" smtClean="0">
                <a:solidFill>
                  <a:srgbClr val="00B050"/>
                </a:solidFill>
              </a:rPr>
              <a:t>retires </a:t>
            </a:r>
            <a:r>
              <a:rPr lang="en-CA" b="1" dirty="0">
                <a:solidFill>
                  <a:srgbClr val="00B050"/>
                </a:solidFill>
              </a:rPr>
              <a:t>and </a:t>
            </a:r>
            <a:r>
              <a:rPr lang="en-CA" b="1" dirty="0" smtClean="0">
                <a:solidFill>
                  <a:srgbClr val="00B050"/>
                </a:solidFill>
              </a:rPr>
              <a:t>then wins $2 000 000 in a lottery. </a:t>
            </a:r>
          </a:p>
          <a:p>
            <a:endParaRPr lang="en-CA" b="1" dirty="0">
              <a:solidFill>
                <a:srgbClr val="00B050"/>
              </a:solidFill>
            </a:endParaRPr>
          </a:p>
          <a:p>
            <a:r>
              <a:rPr lang="en-CA" dirty="0"/>
              <a:t>Each man </a:t>
            </a:r>
            <a:r>
              <a:rPr lang="en-CA" dirty="0" smtClean="0"/>
              <a:t>traveled </a:t>
            </a:r>
            <a:r>
              <a:rPr lang="en-CA" dirty="0"/>
              <a:t>a different path, but all ended up with 2 million dollars.</a:t>
            </a:r>
          </a:p>
          <a:p>
            <a:r>
              <a:rPr lang="en-CA" b="1" dirty="0"/>
              <a:t>Their wealth is therefore independent of how their lives were lived.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683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CA" dirty="0" smtClean="0"/>
              <a:t>Example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en-CA" b="1" dirty="0" smtClean="0">
                <a:solidFill>
                  <a:srgbClr val="00B050"/>
                </a:solidFill>
              </a:rPr>
              <a:t>A </a:t>
            </a:r>
            <a:r>
              <a:rPr lang="en-CA" b="1" dirty="0">
                <a:solidFill>
                  <a:srgbClr val="00B050"/>
                </a:solidFill>
              </a:rPr>
              <a:t>student </a:t>
            </a:r>
            <a:r>
              <a:rPr lang="en-CA" b="1" dirty="0" smtClean="0">
                <a:solidFill>
                  <a:srgbClr val="00B050"/>
                </a:solidFill>
              </a:rPr>
              <a:t>walks from </a:t>
            </a:r>
            <a:r>
              <a:rPr lang="en-CA" b="1" dirty="0" err="1" smtClean="0">
                <a:solidFill>
                  <a:srgbClr val="00B050"/>
                </a:solidFill>
              </a:rPr>
              <a:t>MacNab</a:t>
            </a:r>
            <a:r>
              <a:rPr lang="en-CA" b="1" dirty="0" smtClean="0">
                <a:solidFill>
                  <a:srgbClr val="00B050"/>
                </a:solidFill>
              </a:rPr>
              <a:t> to Westcliffe Mall to meet  friend and together they walk to Silver City to see a movie. </a:t>
            </a:r>
          </a:p>
          <a:p>
            <a:r>
              <a:rPr lang="en-CA" b="1" dirty="0" smtClean="0">
                <a:solidFill>
                  <a:srgbClr val="0070C0"/>
                </a:solidFill>
              </a:rPr>
              <a:t>Another </a:t>
            </a:r>
            <a:r>
              <a:rPr lang="en-CA" b="1" dirty="0">
                <a:solidFill>
                  <a:srgbClr val="0070C0"/>
                </a:solidFill>
              </a:rPr>
              <a:t>student </a:t>
            </a:r>
            <a:r>
              <a:rPr lang="en-CA" b="1" dirty="0" smtClean="0">
                <a:solidFill>
                  <a:srgbClr val="0070C0"/>
                </a:solidFill>
              </a:rPr>
              <a:t>walks directly from </a:t>
            </a:r>
            <a:r>
              <a:rPr lang="en-CA" b="1" dirty="0" err="1" smtClean="0">
                <a:solidFill>
                  <a:srgbClr val="0070C0"/>
                </a:solidFill>
              </a:rPr>
              <a:t>MacNab</a:t>
            </a:r>
            <a:r>
              <a:rPr lang="en-CA" b="1" dirty="0" smtClean="0">
                <a:solidFill>
                  <a:srgbClr val="0070C0"/>
                </a:solidFill>
              </a:rPr>
              <a:t> to Silver City.</a:t>
            </a:r>
            <a:endParaRPr lang="en-CA" b="1" dirty="0">
              <a:solidFill>
                <a:srgbClr val="0070C0"/>
              </a:solidFill>
            </a:endParaRPr>
          </a:p>
          <a:p>
            <a:r>
              <a:rPr lang="en-CA" dirty="0"/>
              <a:t>Both students started in the same spot, and finish in the same spot but travel different "paths" , and distances to get there.</a:t>
            </a:r>
          </a:p>
          <a:p>
            <a:r>
              <a:rPr lang="en-CA" b="1" dirty="0"/>
              <a:t>Displacement is independent of path taken. It depends only the beginning and end point.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378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Scientists have determined that enthalpy change is independent of how the system changes from beginning to end. 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556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This suggests two new ideas about chemical reactions.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CA" dirty="0" smtClean="0"/>
              <a:t>reactions </a:t>
            </a:r>
            <a:r>
              <a:rPr lang="en-CA" dirty="0"/>
              <a:t>do not occur in a single step but rather by a series of </a:t>
            </a:r>
            <a:r>
              <a:rPr lang="en-CA" dirty="0" smtClean="0"/>
              <a:t>steps. </a:t>
            </a:r>
          </a:p>
          <a:p>
            <a:pPr marL="0" indent="0">
              <a:buNone/>
            </a:pPr>
            <a:r>
              <a:rPr lang="en-CA" dirty="0"/>
              <a:t/>
            </a:r>
            <a:br>
              <a:rPr lang="en-CA" dirty="0"/>
            </a:br>
            <a:r>
              <a:rPr lang="en-CA" dirty="0"/>
              <a:t>2) </a:t>
            </a:r>
            <a:r>
              <a:rPr lang="en-CA" dirty="0" smtClean="0"/>
              <a:t>reactions </a:t>
            </a:r>
            <a:r>
              <a:rPr lang="en-CA" dirty="0"/>
              <a:t>can take various "paths to completion". These paths or steps may be different yet produce the same result. Several reaction </a:t>
            </a:r>
            <a:r>
              <a:rPr lang="en-CA" dirty="0" smtClean="0"/>
              <a:t>pathways </a:t>
            </a:r>
            <a:r>
              <a:rPr lang="en-CA" dirty="0"/>
              <a:t>may produce the same result.</a:t>
            </a:r>
          </a:p>
        </p:txBody>
      </p:sp>
    </p:spTree>
    <p:extLst>
      <p:ext uri="{BB962C8B-B14F-4D97-AF65-F5344CB8AC3E}">
        <p14:creationId xmlns:p14="http://schemas.microsoft.com/office/powerpoint/2010/main" val="105072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Example 3: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dirty="0" smtClean="0"/>
              <a:t>A  +  B  </a:t>
            </a:r>
            <a:r>
              <a:rPr lang="en-CA" dirty="0" smtClean="0">
                <a:sym typeface="Wingdings" pitchFamily="2" charset="2"/>
              </a:rPr>
              <a:t> D  +  E </a:t>
            </a:r>
          </a:p>
          <a:p>
            <a:pPr marL="0" indent="0">
              <a:buNone/>
            </a:pPr>
            <a:r>
              <a:rPr lang="en-CA" dirty="0" smtClean="0">
                <a:sym typeface="Wingdings" pitchFamily="2" charset="2"/>
              </a:rPr>
              <a:t>could take 2 steps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1) A  </a:t>
            </a:r>
            <a:r>
              <a:rPr lang="en-CA" dirty="0"/>
              <a:t>+  B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C   	 ΔH = 100 kJ</a:t>
            </a:r>
          </a:p>
          <a:p>
            <a:pPr marL="0" indent="0">
              <a:buNone/>
            </a:pPr>
            <a:r>
              <a:rPr lang="en-CA" dirty="0" smtClean="0"/>
              <a:t>2) C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D  +  E	ΔH = -200 kJ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804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en-CA" dirty="0"/>
              <a:t>Target Equation: 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Fe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baseline="-25000" dirty="0" smtClean="0"/>
              <a:t>3</a:t>
            </a:r>
            <a:r>
              <a:rPr lang="en-CA" dirty="0" smtClean="0"/>
              <a:t> </a:t>
            </a:r>
            <a:r>
              <a:rPr lang="en-CA" dirty="0"/>
              <a:t>+ 2Al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Al</a:t>
            </a:r>
            <a:r>
              <a:rPr lang="en-CA" baseline="-25000" dirty="0"/>
              <a:t>2</a:t>
            </a:r>
            <a:r>
              <a:rPr lang="en-CA" dirty="0"/>
              <a:t>O</a:t>
            </a:r>
            <a:r>
              <a:rPr lang="en-CA" baseline="-25000" dirty="0"/>
              <a:t>3</a:t>
            </a:r>
            <a:r>
              <a:rPr lang="en-CA" dirty="0"/>
              <a:t>  +  2Fe  ΔH = ?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Given:</a:t>
            </a:r>
          </a:p>
          <a:p>
            <a:pPr marL="0" lvl="0" indent="0">
              <a:buNone/>
            </a:pPr>
            <a:r>
              <a:rPr lang="en-CA" dirty="0" smtClean="0"/>
              <a:t>1)     2Al  </a:t>
            </a:r>
            <a:r>
              <a:rPr lang="en-CA" dirty="0"/>
              <a:t>+  3/2 O</a:t>
            </a:r>
            <a:r>
              <a:rPr lang="en-CA" baseline="-25000" dirty="0"/>
              <a:t>2</a:t>
            </a:r>
            <a:r>
              <a:rPr lang="en-CA" dirty="0"/>
              <a:t>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Al</a:t>
            </a:r>
            <a:r>
              <a:rPr lang="en-CA" baseline="-25000" dirty="0"/>
              <a:t>2</a:t>
            </a:r>
            <a:r>
              <a:rPr lang="en-CA" dirty="0"/>
              <a:t>O</a:t>
            </a:r>
            <a:r>
              <a:rPr lang="en-CA" baseline="-25000" dirty="0"/>
              <a:t>3</a:t>
            </a:r>
            <a:r>
              <a:rPr lang="en-CA" dirty="0"/>
              <a:t>		ΔH = -1675.7 kJ</a:t>
            </a:r>
          </a:p>
          <a:p>
            <a:pPr lvl="0"/>
            <a:endParaRPr lang="en-CA" dirty="0" smtClean="0"/>
          </a:p>
          <a:p>
            <a:pPr marL="0" lvl="0" indent="0">
              <a:buNone/>
            </a:pPr>
            <a:r>
              <a:rPr lang="en-CA" dirty="0" smtClean="0"/>
              <a:t>2)    2Fe  </a:t>
            </a:r>
            <a:r>
              <a:rPr lang="en-CA" dirty="0"/>
              <a:t>+  3/2 O</a:t>
            </a:r>
            <a:r>
              <a:rPr lang="en-CA" baseline="-25000" dirty="0"/>
              <a:t>2</a:t>
            </a:r>
            <a:r>
              <a:rPr lang="en-CA" dirty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Fe</a:t>
            </a:r>
            <a:r>
              <a:rPr lang="en-CA" baseline="-25000" dirty="0"/>
              <a:t>2</a:t>
            </a:r>
            <a:r>
              <a:rPr lang="en-CA" dirty="0"/>
              <a:t>O</a:t>
            </a:r>
            <a:r>
              <a:rPr lang="en-CA" baseline="-25000" dirty="0"/>
              <a:t>3</a:t>
            </a:r>
            <a:r>
              <a:rPr lang="en-CA" dirty="0"/>
              <a:t>	</a:t>
            </a:r>
            <a:r>
              <a:rPr lang="en-CA" dirty="0" smtClean="0"/>
              <a:t>ΔH </a:t>
            </a:r>
            <a:r>
              <a:rPr lang="en-CA" dirty="0"/>
              <a:t>= -824.2 kJ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4169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n-CA" dirty="0"/>
              <a:t>Target Equation: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H</a:t>
            </a:r>
            <a:r>
              <a:rPr lang="en-CA" baseline="-25000" dirty="0" smtClean="0"/>
              <a:t>2</a:t>
            </a:r>
            <a:r>
              <a:rPr lang="en-CA" dirty="0" smtClean="0"/>
              <a:t>O  </a:t>
            </a:r>
            <a:r>
              <a:rPr lang="en-CA" dirty="0"/>
              <a:t>+  C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CO  +  H</a:t>
            </a:r>
            <a:r>
              <a:rPr lang="en-CA" baseline="-25000" dirty="0"/>
              <a:t>2</a:t>
            </a:r>
            <a:r>
              <a:rPr lang="en-CA" dirty="0"/>
              <a:t>		ΔH = ?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Given:</a:t>
            </a:r>
          </a:p>
          <a:p>
            <a:pPr marL="0" indent="0">
              <a:buNone/>
            </a:pPr>
            <a:endParaRPr lang="en-CA" dirty="0"/>
          </a:p>
          <a:p>
            <a:pPr marL="0" lvl="0" indent="0">
              <a:buNone/>
            </a:pPr>
            <a:r>
              <a:rPr lang="en-CA" dirty="0" smtClean="0"/>
              <a:t>1)  2C  </a:t>
            </a:r>
            <a:r>
              <a:rPr lang="en-CA" dirty="0"/>
              <a:t>+  O</a:t>
            </a:r>
            <a:r>
              <a:rPr lang="en-CA" baseline="-25000" dirty="0"/>
              <a:t>2</a:t>
            </a:r>
            <a:r>
              <a:rPr lang="en-CA" dirty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2CO		ΔH = -221.0 kJ</a:t>
            </a:r>
          </a:p>
          <a:p>
            <a:pPr marL="0" lvl="0" indent="0">
              <a:buNone/>
            </a:pPr>
            <a:r>
              <a:rPr lang="en-CA" dirty="0" smtClean="0"/>
              <a:t>2)  2H</a:t>
            </a:r>
            <a:r>
              <a:rPr lang="en-CA" baseline="-25000" dirty="0" smtClean="0"/>
              <a:t>2</a:t>
            </a:r>
            <a:r>
              <a:rPr lang="en-CA" dirty="0" smtClean="0"/>
              <a:t>  </a:t>
            </a:r>
            <a:r>
              <a:rPr lang="en-CA" dirty="0"/>
              <a:t>+  O</a:t>
            </a:r>
            <a:r>
              <a:rPr lang="en-CA" baseline="-25000" dirty="0"/>
              <a:t>2</a:t>
            </a:r>
            <a:r>
              <a:rPr lang="en-CA" dirty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2H</a:t>
            </a:r>
            <a:r>
              <a:rPr lang="en-CA" baseline="-25000" dirty="0"/>
              <a:t>2</a:t>
            </a:r>
            <a:r>
              <a:rPr lang="en-CA" dirty="0"/>
              <a:t>O	</a:t>
            </a:r>
            <a:r>
              <a:rPr lang="en-CA" dirty="0" smtClean="0"/>
              <a:t>ΔH </a:t>
            </a:r>
            <a:r>
              <a:rPr lang="en-CA" dirty="0"/>
              <a:t>= -483.6 kJ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381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n-CA" dirty="0"/>
              <a:t>Target Equation: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CO + H</a:t>
            </a:r>
            <a:r>
              <a:rPr lang="en-CA" baseline="-25000" dirty="0" smtClean="0"/>
              <a:t>2</a:t>
            </a:r>
            <a:r>
              <a:rPr lang="en-CA" dirty="0" smtClean="0"/>
              <a:t> + O</a:t>
            </a:r>
            <a:r>
              <a:rPr lang="en-CA" baseline="-25000" dirty="0" smtClean="0"/>
              <a:t>2</a:t>
            </a:r>
            <a:r>
              <a:rPr lang="en-CA" dirty="0" smtClean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</a:t>
            </a:r>
            <a:r>
              <a:rPr lang="en-CA" dirty="0" smtClean="0"/>
              <a:t>CO</a:t>
            </a:r>
            <a:r>
              <a:rPr lang="en-CA" baseline="-25000" dirty="0" smtClean="0"/>
              <a:t>2</a:t>
            </a:r>
            <a:r>
              <a:rPr lang="en-CA" dirty="0" smtClean="0"/>
              <a:t>  </a:t>
            </a:r>
            <a:r>
              <a:rPr lang="en-CA" dirty="0"/>
              <a:t>+ </a:t>
            </a:r>
            <a:r>
              <a:rPr lang="en-CA" dirty="0" smtClean="0"/>
              <a:t>H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dirty="0"/>
              <a:t>	</a:t>
            </a:r>
            <a:r>
              <a:rPr lang="en-CA" dirty="0" smtClean="0"/>
              <a:t> ΔH </a:t>
            </a:r>
            <a:r>
              <a:rPr lang="en-CA" dirty="0"/>
              <a:t>= ?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Given:</a:t>
            </a:r>
          </a:p>
          <a:p>
            <a:endParaRPr lang="en-CA" dirty="0" smtClean="0"/>
          </a:p>
          <a:p>
            <a:pPr marL="514350" indent="-514350">
              <a:buAutoNum type="arabicParenR"/>
            </a:pPr>
            <a:r>
              <a:rPr lang="en-CA" dirty="0" smtClean="0"/>
              <a:t>2C  </a:t>
            </a:r>
            <a:r>
              <a:rPr lang="en-CA" dirty="0"/>
              <a:t>+  O</a:t>
            </a:r>
            <a:r>
              <a:rPr lang="en-CA" baseline="-25000" dirty="0"/>
              <a:t>2</a:t>
            </a:r>
            <a:r>
              <a:rPr lang="en-CA" dirty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2CO		</a:t>
            </a:r>
            <a:r>
              <a:rPr lang="en-CA" dirty="0" smtClean="0"/>
              <a:t>	ΔH </a:t>
            </a:r>
            <a:r>
              <a:rPr lang="en-CA" dirty="0"/>
              <a:t>= -221.0 </a:t>
            </a:r>
            <a:r>
              <a:rPr lang="en-CA" dirty="0" smtClean="0"/>
              <a:t>kJ</a:t>
            </a:r>
          </a:p>
          <a:p>
            <a:pPr marL="514350" indent="-514350">
              <a:buAutoNum type="arabicParenR"/>
            </a:pPr>
            <a:endParaRPr lang="en-CA" dirty="0"/>
          </a:p>
          <a:p>
            <a:pPr marL="514350" indent="-514350">
              <a:buAutoNum type="arabicParenR" startAt="2"/>
            </a:pPr>
            <a:r>
              <a:rPr lang="en-CA" dirty="0" smtClean="0"/>
              <a:t>C  </a:t>
            </a:r>
            <a:r>
              <a:rPr lang="en-CA" dirty="0"/>
              <a:t>+  O</a:t>
            </a:r>
            <a:r>
              <a:rPr lang="en-CA" baseline="-25000" dirty="0"/>
              <a:t>2</a:t>
            </a:r>
            <a:r>
              <a:rPr lang="en-CA" dirty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CO</a:t>
            </a:r>
            <a:r>
              <a:rPr lang="en-CA" baseline="-25000" dirty="0"/>
              <a:t>2</a:t>
            </a:r>
            <a:r>
              <a:rPr lang="en-CA" dirty="0"/>
              <a:t>			ΔH = -393.5 </a:t>
            </a:r>
            <a:r>
              <a:rPr lang="en-CA" dirty="0" smtClean="0"/>
              <a:t>kJ</a:t>
            </a:r>
          </a:p>
          <a:p>
            <a:pPr marL="514350" indent="-514350">
              <a:buAutoNum type="arabicParenR" startAt="2"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3)  2H</a:t>
            </a:r>
            <a:r>
              <a:rPr lang="en-CA" baseline="-25000" dirty="0" smtClean="0"/>
              <a:t>2</a:t>
            </a:r>
            <a:r>
              <a:rPr lang="en-CA" dirty="0" smtClean="0"/>
              <a:t>  </a:t>
            </a:r>
            <a:r>
              <a:rPr lang="en-CA" dirty="0"/>
              <a:t>+  O</a:t>
            </a:r>
            <a:r>
              <a:rPr lang="en-CA" baseline="-25000" dirty="0"/>
              <a:t>2</a:t>
            </a:r>
            <a:r>
              <a:rPr lang="en-CA" dirty="0"/>
              <a:t>  </a:t>
            </a:r>
            <a:r>
              <a:rPr lang="en-CA" dirty="0">
                <a:sym typeface="Wingdings"/>
              </a:rPr>
              <a:t></a:t>
            </a:r>
            <a:r>
              <a:rPr lang="en-CA" dirty="0"/>
              <a:t>  2H</a:t>
            </a:r>
            <a:r>
              <a:rPr lang="en-CA" baseline="-25000" dirty="0"/>
              <a:t>2</a:t>
            </a:r>
            <a:r>
              <a:rPr lang="en-CA" dirty="0"/>
              <a:t>O		ΔH = -483.6 kJ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40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</TotalTime>
  <Words>304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Hess’s Law </vt:lpstr>
      <vt:lpstr>Example 1</vt:lpstr>
      <vt:lpstr>Example 2</vt:lpstr>
      <vt:lpstr>PowerPoint Presentation</vt:lpstr>
      <vt:lpstr>This suggests two new ideas about chemical reactions. </vt:lpstr>
      <vt:lpstr>Example 3:</vt:lpstr>
      <vt:lpstr>Target Equation:   Fe2O3 + 2Al  Al2O3  +  2Fe  ΔH = ? </vt:lpstr>
      <vt:lpstr>Target Equation:  H2O  +  C    CO  +  H2  ΔH = ? </vt:lpstr>
      <vt:lpstr>Target Equation:  CO + H2 + O2   CO2  + H2O  ΔH = ? </vt:lpstr>
      <vt:lpstr>3H2(g)  +  CO(g)    CH4 + H2O(g)    ΔH = 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Hess’s Law</dc:title>
  <dc:creator>Darlene</dc:creator>
  <cp:lastModifiedBy>Darlene Wall [Staff]</cp:lastModifiedBy>
  <cp:revision>8</cp:revision>
  <dcterms:created xsi:type="dcterms:W3CDTF">2012-02-28T14:26:15Z</dcterms:created>
  <dcterms:modified xsi:type="dcterms:W3CDTF">2016-09-13T18:11:31Z</dcterms:modified>
</cp:coreProperties>
</file>