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131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D5121-30B3-4F44-B28E-91483846D4C1}" type="datetimeFigureOut">
              <a:rPr lang="en-CA" smtClean="0"/>
              <a:t>01/09/2016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6C119-39DA-4FB4-A22D-25028782202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55120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D5121-30B3-4F44-B28E-91483846D4C1}" type="datetimeFigureOut">
              <a:rPr lang="en-CA" smtClean="0"/>
              <a:t>01/09/2016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6C119-39DA-4FB4-A22D-25028782202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2634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D5121-30B3-4F44-B28E-91483846D4C1}" type="datetimeFigureOut">
              <a:rPr lang="en-CA" smtClean="0"/>
              <a:t>01/09/2016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6C119-39DA-4FB4-A22D-25028782202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689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D5121-30B3-4F44-B28E-91483846D4C1}" type="datetimeFigureOut">
              <a:rPr lang="en-CA" smtClean="0"/>
              <a:t>01/09/2016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6C119-39DA-4FB4-A22D-25028782202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64978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D5121-30B3-4F44-B28E-91483846D4C1}" type="datetimeFigureOut">
              <a:rPr lang="en-CA" smtClean="0"/>
              <a:t>01/09/2016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6C119-39DA-4FB4-A22D-25028782202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20986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D5121-30B3-4F44-B28E-91483846D4C1}" type="datetimeFigureOut">
              <a:rPr lang="en-CA" smtClean="0"/>
              <a:t>01/09/2016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6C119-39DA-4FB4-A22D-25028782202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1100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D5121-30B3-4F44-B28E-91483846D4C1}" type="datetimeFigureOut">
              <a:rPr lang="en-CA" smtClean="0"/>
              <a:t>01/09/2016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6C119-39DA-4FB4-A22D-25028782202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05066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D5121-30B3-4F44-B28E-91483846D4C1}" type="datetimeFigureOut">
              <a:rPr lang="en-CA" smtClean="0"/>
              <a:t>01/09/2016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6C119-39DA-4FB4-A22D-25028782202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48775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D5121-30B3-4F44-B28E-91483846D4C1}" type="datetimeFigureOut">
              <a:rPr lang="en-CA" smtClean="0"/>
              <a:t>01/09/2016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6C119-39DA-4FB4-A22D-25028782202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51577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D5121-30B3-4F44-B28E-91483846D4C1}" type="datetimeFigureOut">
              <a:rPr lang="en-CA" smtClean="0"/>
              <a:t>01/09/2016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6C119-39DA-4FB4-A22D-25028782202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46967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D5121-30B3-4F44-B28E-91483846D4C1}" type="datetimeFigureOut">
              <a:rPr lang="en-CA" smtClean="0"/>
              <a:t>01/09/2016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6C119-39DA-4FB4-A22D-25028782202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18074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4D5121-30B3-4F44-B28E-91483846D4C1}" type="datetimeFigureOut">
              <a:rPr lang="en-CA" smtClean="0"/>
              <a:t>01/09/2016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36C119-39DA-4FB4-A22D-25028782202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2053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n-US" u="sng" dirty="0"/>
              <a:t>Warm-up: Hess’s Law and Calorimetry</a:t>
            </a:r>
            <a:r>
              <a:rPr lang="en-CA" dirty="0"/>
              <a:t/>
            </a:r>
            <a:br>
              <a:rPr lang="en-CA" dirty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dirty="0" err="1"/>
              <a:t>Ethyne</a:t>
            </a:r>
            <a:r>
              <a:rPr lang="en-US" dirty="0"/>
              <a:t> gas can undergo the following </a:t>
            </a:r>
            <a:r>
              <a:rPr lang="en-US" dirty="0" smtClean="0"/>
              <a:t>hydrogenation reaction</a:t>
            </a:r>
            <a:r>
              <a:rPr lang="en-US" dirty="0"/>
              <a:t>:</a:t>
            </a:r>
            <a:endParaRPr lang="en-CA" dirty="0"/>
          </a:p>
          <a:p>
            <a:pPr marL="0" indent="0">
              <a:buNone/>
            </a:pPr>
            <a:r>
              <a:rPr lang="en-US" dirty="0"/>
              <a:t> </a:t>
            </a:r>
            <a:endParaRPr lang="en-CA" dirty="0"/>
          </a:p>
          <a:p>
            <a:pPr marL="0" indent="0" algn="ctr">
              <a:buNone/>
            </a:pPr>
            <a:r>
              <a:rPr lang="en-US" dirty="0"/>
              <a:t>C</a:t>
            </a:r>
            <a:r>
              <a:rPr lang="en-US" baseline="-25000" dirty="0"/>
              <a:t>2</a:t>
            </a:r>
            <a:r>
              <a:rPr lang="en-US" dirty="0"/>
              <a:t>H</a:t>
            </a:r>
            <a:r>
              <a:rPr lang="en-US" baseline="-25000" dirty="0"/>
              <a:t>2(g)</a:t>
            </a:r>
            <a:r>
              <a:rPr lang="en-US" dirty="0"/>
              <a:t>  +  2H</a:t>
            </a:r>
            <a:r>
              <a:rPr lang="en-US" baseline="-25000" dirty="0"/>
              <a:t>2(g)</a:t>
            </a:r>
            <a:r>
              <a:rPr lang="en-US" dirty="0"/>
              <a:t> 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 C</a:t>
            </a:r>
            <a:r>
              <a:rPr lang="en-US" baseline="-25000" dirty="0"/>
              <a:t>2</a:t>
            </a:r>
            <a:r>
              <a:rPr lang="en-US" dirty="0"/>
              <a:t>H</a:t>
            </a:r>
            <a:r>
              <a:rPr lang="en-US" baseline="-25000" dirty="0"/>
              <a:t>6(g)</a:t>
            </a:r>
            <a:endParaRPr lang="en-CA" dirty="0"/>
          </a:p>
          <a:p>
            <a:pPr marL="0" indent="0">
              <a:buNone/>
            </a:pPr>
            <a:r>
              <a:rPr lang="en-US" dirty="0"/>
              <a:t> </a:t>
            </a:r>
            <a:endParaRPr lang="en-CA" dirty="0"/>
          </a:p>
          <a:p>
            <a:pPr marL="0" indent="0">
              <a:buNone/>
            </a:pPr>
            <a:r>
              <a:rPr lang="en-US" dirty="0"/>
              <a:t>a) Determine the theoretical </a:t>
            </a:r>
            <a:r>
              <a:rPr lang="en-US" dirty="0" smtClean="0"/>
              <a:t>enthalpy of hydrogenation using </a:t>
            </a:r>
            <a:r>
              <a:rPr lang="en-US" dirty="0"/>
              <a:t>the equations below:</a:t>
            </a:r>
            <a:endParaRPr lang="en-CA" dirty="0"/>
          </a:p>
          <a:p>
            <a:pPr marL="0" indent="0">
              <a:buNone/>
            </a:pPr>
            <a:r>
              <a:rPr lang="en-US" dirty="0"/>
              <a:t> </a:t>
            </a:r>
            <a:endParaRPr lang="en-CA" dirty="0"/>
          </a:p>
          <a:p>
            <a:pPr marL="0" lvl="0" indent="0">
              <a:buNone/>
            </a:pPr>
            <a:r>
              <a:rPr lang="en-US" dirty="0"/>
              <a:t>C</a:t>
            </a:r>
            <a:r>
              <a:rPr lang="en-US" baseline="-25000" dirty="0"/>
              <a:t>2</a:t>
            </a:r>
            <a:r>
              <a:rPr lang="en-US" dirty="0"/>
              <a:t>H</a:t>
            </a:r>
            <a:r>
              <a:rPr lang="en-US" baseline="-25000" dirty="0"/>
              <a:t>2(g)</a:t>
            </a:r>
            <a:r>
              <a:rPr lang="en-US" dirty="0"/>
              <a:t>  +  5/2O</a:t>
            </a:r>
            <a:r>
              <a:rPr lang="en-US" baseline="-25000" dirty="0"/>
              <a:t>2(g)</a:t>
            </a:r>
            <a:r>
              <a:rPr lang="en-US" dirty="0"/>
              <a:t> 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 2CO</a:t>
            </a:r>
            <a:r>
              <a:rPr lang="en-US" baseline="-25000" dirty="0"/>
              <a:t>2(g)</a:t>
            </a:r>
            <a:r>
              <a:rPr lang="en-US" dirty="0"/>
              <a:t>  +  H</a:t>
            </a:r>
            <a:r>
              <a:rPr lang="en-US" baseline="-25000" dirty="0"/>
              <a:t>2</a:t>
            </a:r>
            <a:r>
              <a:rPr lang="en-US" dirty="0"/>
              <a:t>O</a:t>
            </a:r>
            <a:r>
              <a:rPr lang="en-US" baseline="-25000" dirty="0"/>
              <a:t>(l)</a:t>
            </a:r>
            <a:r>
              <a:rPr lang="en-US" dirty="0"/>
              <a:t>  	</a:t>
            </a:r>
            <a:r>
              <a:rPr lang="en-US" dirty="0" smtClean="0"/>
              <a:t>ΔH</a:t>
            </a:r>
            <a:r>
              <a:rPr lang="en-US" dirty="0"/>
              <a:t>=-1300 kJ</a:t>
            </a:r>
            <a:endParaRPr lang="en-CA" dirty="0"/>
          </a:p>
          <a:p>
            <a:pPr marL="0" indent="0">
              <a:buNone/>
            </a:pPr>
            <a:r>
              <a:rPr lang="en-US" dirty="0"/>
              <a:t> </a:t>
            </a:r>
            <a:endParaRPr lang="en-CA" dirty="0"/>
          </a:p>
          <a:p>
            <a:pPr marL="0" lvl="0" indent="0">
              <a:buNone/>
            </a:pPr>
            <a:r>
              <a:rPr lang="en-US" dirty="0"/>
              <a:t>H</a:t>
            </a:r>
            <a:r>
              <a:rPr lang="en-US" baseline="-25000" dirty="0"/>
              <a:t>2(g)</a:t>
            </a:r>
            <a:r>
              <a:rPr lang="en-US" dirty="0"/>
              <a:t>  +  ½ O</a:t>
            </a:r>
            <a:r>
              <a:rPr lang="en-US" baseline="-25000" dirty="0"/>
              <a:t>2(g)</a:t>
            </a:r>
            <a:r>
              <a:rPr lang="en-US" dirty="0"/>
              <a:t> 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H</a:t>
            </a:r>
            <a:r>
              <a:rPr lang="en-US" baseline="-25000" dirty="0"/>
              <a:t>2</a:t>
            </a:r>
            <a:r>
              <a:rPr lang="en-US" dirty="0"/>
              <a:t>O</a:t>
            </a:r>
            <a:r>
              <a:rPr lang="en-US" baseline="-25000" dirty="0"/>
              <a:t>(l)</a:t>
            </a:r>
            <a:r>
              <a:rPr lang="en-US" dirty="0"/>
              <a:t>  			</a:t>
            </a:r>
            <a:r>
              <a:rPr lang="en-US" dirty="0" smtClean="0"/>
              <a:t>ΔH</a:t>
            </a:r>
            <a:r>
              <a:rPr lang="en-US" dirty="0"/>
              <a:t>=-290 kJ</a:t>
            </a:r>
            <a:endParaRPr lang="en-CA" dirty="0"/>
          </a:p>
          <a:p>
            <a:pPr marL="0" indent="0">
              <a:buNone/>
            </a:pPr>
            <a:r>
              <a:rPr lang="en-US" dirty="0"/>
              <a:t> </a:t>
            </a:r>
            <a:endParaRPr lang="en-CA" dirty="0"/>
          </a:p>
          <a:p>
            <a:pPr marL="0" lvl="0" indent="0">
              <a:buNone/>
            </a:pPr>
            <a:r>
              <a:rPr lang="en-US" dirty="0"/>
              <a:t>C</a:t>
            </a:r>
            <a:r>
              <a:rPr lang="en-US" baseline="-25000" dirty="0"/>
              <a:t>2</a:t>
            </a:r>
            <a:r>
              <a:rPr lang="en-US" dirty="0"/>
              <a:t>H</a:t>
            </a:r>
            <a:r>
              <a:rPr lang="en-US" baseline="-25000" dirty="0"/>
              <a:t>6(g)</a:t>
            </a:r>
            <a:r>
              <a:rPr lang="en-US" dirty="0"/>
              <a:t>  +  7/2 O</a:t>
            </a:r>
            <a:r>
              <a:rPr lang="en-US" baseline="-25000" dirty="0"/>
              <a:t>2(g)</a:t>
            </a:r>
            <a:r>
              <a:rPr lang="en-US" dirty="0"/>
              <a:t> 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 2CO</a:t>
            </a:r>
            <a:r>
              <a:rPr lang="en-US" baseline="-25000" dirty="0"/>
              <a:t>2(g)</a:t>
            </a:r>
            <a:r>
              <a:rPr lang="en-US" dirty="0"/>
              <a:t>  +  3H</a:t>
            </a:r>
            <a:r>
              <a:rPr lang="en-US" baseline="-25000" dirty="0"/>
              <a:t>2</a:t>
            </a:r>
            <a:r>
              <a:rPr lang="en-US" dirty="0"/>
              <a:t>O</a:t>
            </a:r>
            <a:r>
              <a:rPr lang="en-US" baseline="-25000" dirty="0"/>
              <a:t>(l)</a:t>
            </a:r>
            <a:r>
              <a:rPr lang="en-US" dirty="0"/>
              <a:t>	</a:t>
            </a:r>
            <a:r>
              <a:rPr lang="en-US" dirty="0" smtClean="0"/>
              <a:t>ΔH</a:t>
            </a:r>
            <a:r>
              <a:rPr lang="en-US" dirty="0"/>
              <a:t>= -1600 kJ</a:t>
            </a:r>
            <a:endParaRPr lang="en-CA" dirty="0"/>
          </a:p>
          <a:p>
            <a:pPr marL="0" indent="0">
              <a:buNone/>
            </a:pPr>
            <a:r>
              <a:rPr lang="en-US" dirty="0"/>
              <a:t> </a:t>
            </a: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76630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b) If 200.0 g of </a:t>
            </a:r>
            <a:r>
              <a:rPr lang="en-US" dirty="0" err="1"/>
              <a:t>ethyne</a:t>
            </a:r>
            <a:r>
              <a:rPr lang="en-US" dirty="0"/>
              <a:t> is </a:t>
            </a:r>
            <a:r>
              <a:rPr lang="en-US" dirty="0" smtClean="0"/>
              <a:t>hydrogenated </a:t>
            </a:r>
            <a:r>
              <a:rPr lang="en-US" dirty="0"/>
              <a:t>in a calorimeter with a heat capacity of 2.4 kJ/ </a:t>
            </a:r>
            <a:r>
              <a:rPr lang="en-US" baseline="30000" dirty="0" err="1"/>
              <a:t>o</a:t>
            </a:r>
            <a:r>
              <a:rPr lang="en-US" dirty="0" err="1"/>
              <a:t>C</a:t>
            </a:r>
            <a:r>
              <a:rPr lang="en-US" dirty="0"/>
              <a:t> that contains 20.0 kg of water, what will the change in temperature of the water and calorimeter be?</a:t>
            </a:r>
            <a:endParaRPr lang="en-CA" dirty="0"/>
          </a:p>
          <a:p>
            <a:pPr marL="0" indent="0">
              <a:buNone/>
            </a:pPr>
            <a:r>
              <a:rPr lang="en-US" dirty="0"/>
              <a:t> </a:t>
            </a: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22144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56</Words>
  <Application>Microsoft Office PowerPoint</Application>
  <PresentationFormat>On-screen Show (4:3)</PresentationFormat>
  <Paragraphs>15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</vt:lpstr>
      <vt:lpstr>Office Theme</vt:lpstr>
      <vt:lpstr>Warm-up: Hess’s Law and Calorimetry 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Warm-up: Hess’s Law and Calorimetry</dc:title>
  <dc:creator>Darlene</dc:creator>
  <cp:lastModifiedBy>Ken Wall</cp:lastModifiedBy>
  <cp:revision>5</cp:revision>
  <dcterms:created xsi:type="dcterms:W3CDTF">2012-09-19T20:22:02Z</dcterms:created>
  <dcterms:modified xsi:type="dcterms:W3CDTF">2016-09-01T15:16:03Z</dcterms:modified>
</cp:coreProperties>
</file>