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1" r:id="rId18"/>
    <p:sldId id="282" r:id="rId19"/>
    <p:sldId id="272" r:id="rId20"/>
    <p:sldId id="283" r:id="rId21"/>
    <p:sldId id="274" r:id="rId22"/>
    <p:sldId id="284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B3C55-8824-491B-A18B-EEF10D5D4F6B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80ABA-6FAE-4E3F-A12D-9CD9C0C8662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925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93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008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092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0282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700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09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58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017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695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860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030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2DB5-8ADE-4A53-A965-F24EF7CEFF75}" type="datetimeFigureOut">
              <a:rPr lang="en-CA" smtClean="0"/>
              <a:t>01/09/2016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9BDB3-078C-4066-B9E9-F416717DF3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982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Thermochemistry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study of the transfer of energy between reacting chemicals and their </a:t>
            </a:r>
            <a:r>
              <a:rPr lang="en-US" dirty="0" smtClean="0"/>
              <a:t>surroundings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678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Chemical Energy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Is a form of potential energy because it is based on the position of atoms in a substance</a:t>
            </a:r>
          </a:p>
          <a:p>
            <a:r>
              <a:rPr lang="en-CA" dirty="0" smtClean="0"/>
              <a:t>Different types of atoms and different arrangement of atoms results in the storage of different amounts of chemical energy</a:t>
            </a:r>
          </a:p>
          <a:p>
            <a:r>
              <a:rPr lang="en-CA" dirty="0" smtClean="0"/>
              <a:t>During a chemical reaction, chemical energy may be 1) stored 2) released as heat 3) converted to another form of energy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445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Thermal Energy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Is a form of kinetic energy </a:t>
            </a:r>
          </a:p>
          <a:p>
            <a:r>
              <a:rPr lang="en-CA" dirty="0" smtClean="0"/>
              <a:t>Is the energy associated with the random motion of atoms and molecules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045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Thermal energy increases with temperature</a:t>
            </a:r>
            <a:endParaRPr lang="en-CA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http://whs.wsd.wednet.edu/Faculty/Busse/MathHomePage/busseclasses/apphysics/studyguides/chapter11_2008/Images/11_08Figure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724" y="1600200"/>
            <a:ext cx="3170552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474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Heat (q)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Is the transfer of thermal energy from one object to another due to temperature differences i.e. from a hot object to a cold object</a:t>
            </a:r>
          </a:p>
          <a:p>
            <a:r>
              <a:rPr lang="en-CA" dirty="0" smtClean="0"/>
              <a:t>An object possesses thermal energy but it does not possess heat</a:t>
            </a:r>
          </a:p>
          <a:p>
            <a:r>
              <a:rPr lang="en-CA" dirty="0" smtClean="0"/>
              <a:t>When referring to heat, i.e. the transfer of thermal energy, the terms “heat absorbed” and “heat released” are used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832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Temperature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Is proportional to the average kinetic energy of the particles of a substance i.e. the faster the particles move, the higher the temperature of the substance</a:t>
            </a:r>
          </a:p>
          <a:p>
            <a:r>
              <a:rPr lang="en-CA" dirty="0" smtClean="0"/>
              <a:t>In chemistry, temperature is measured in </a:t>
            </a:r>
            <a:r>
              <a:rPr lang="en-CA" dirty="0"/>
              <a:t>C</a:t>
            </a:r>
            <a:r>
              <a:rPr lang="en-CA" dirty="0" smtClean="0"/>
              <a:t>elsius or Kelvin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5986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Converting from Celsius to Kelvin </a:t>
            </a:r>
            <a:br>
              <a:rPr lang="en-CA" dirty="0" smtClean="0">
                <a:solidFill>
                  <a:srgbClr val="FF0000"/>
                </a:solidFill>
              </a:rPr>
            </a:br>
            <a:r>
              <a:rPr lang="en-CA" baseline="30000" dirty="0" err="1" smtClean="0">
                <a:solidFill>
                  <a:srgbClr val="FF0000"/>
                </a:solidFill>
              </a:rPr>
              <a:t>o</a:t>
            </a:r>
            <a:r>
              <a:rPr lang="en-CA" dirty="0" err="1" smtClean="0">
                <a:solidFill>
                  <a:srgbClr val="FF0000"/>
                </a:solidFill>
              </a:rPr>
              <a:t>C</a:t>
            </a:r>
            <a:r>
              <a:rPr lang="en-CA" dirty="0" smtClean="0">
                <a:solidFill>
                  <a:srgbClr val="FF0000"/>
                </a:solidFill>
              </a:rPr>
              <a:t> +273= K</a:t>
            </a:r>
            <a:endParaRPr lang="en-CA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666" y="2672705"/>
            <a:ext cx="2866667" cy="2380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143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656184"/>
          </a:xfrm>
        </p:spPr>
        <p:txBody>
          <a:bodyPr>
            <a:normAutofit/>
          </a:bodyPr>
          <a:lstStyle/>
          <a:p>
            <a:r>
              <a:rPr lang="en-CA" sz="3600" dirty="0" smtClean="0">
                <a:solidFill>
                  <a:srgbClr val="FF0000"/>
                </a:solidFill>
              </a:rPr>
              <a:t>Thermal properties of substances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US" sz="2200" dirty="0" smtClean="0"/>
              <a:t>describe </a:t>
            </a:r>
            <a:r>
              <a:rPr lang="en-US" sz="2200" dirty="0"/>
              <a:t>the ability of a substance to absorb heat </a:t>
            </a:r>
            <a:r>
              <a:rPr lang="en-US" sz="2200" b="1" dirty="0"/>
              <a:t>without</a:t>
            </a:r>
            <a:r>
              <a:rPr lang="en-US" sz="2200" dirty="0"/>
              <a:t> changing chemically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a) Specific heat capacity (c)</a:t>
            </a:r>
          </a:p>
          <a:p>
            <a:r>
              <a:rPr lang="en-US" dirty="0"/>
              <a:t>is the amount of </a:t>
            </a:r>
            <a:r>
              <a:rPr lang="en-US" dirty="0" smtClean="0"/>
              <a:t>heat energy required </a:t>
            </a:r>
            <a:r>
              <a:rPr lang="en-US" dirty="0"/>
              <a:t>to raise the temperature of 1 gram of a substance by </a:t>
            </a:r>
            <a:r>
              <a:rPr lang="en-US" dirty="0" smtClean="0"/>
              <a:t>1</a:t>
            </a:r>
            <a:r>
              <a:rPr lang="en-US" baseline="30000" dirty="0" smtClean="0"/>
              <a:t>o</a:t>
            </a:r>
            <a:r>
              <a:rPr lang="en-US" dirty="0" smtClean="0"/>
              <a:t>C</a:t>
            </a:r>
          </a:p>
          <a:p>
            <a:r>
              <a:rPr lang="en-US" dirty="0" smtClean="0"/>
              <a:t>Units: J/g</a:t>
            </a:r>
            <a:r>
              <a:rPr lang="en-US" baseline="30000" dirty="0" smtClean="0"/>
              <a:t>o</a:t>
            </a:r>
            <a:r>
              <a:rPr lang="en-US" dirty="0" smtClean="0"/>
              <a:t>C</a:t>
            </a:r>
          </a:p>
          <a:p>
            <a:r>
              <a:rPr lang="en-US" dirty="0" smtClean="0"/>
              <a:t>Unique for each substance</a:t>
            </a:r>
          </a:p>
          <a:p>
            <a:r>
              <a:rPr lang="en-US" dirty="0"/>
              <a:t>c</a:t>
            </a:r>
            <a:r>
              <a:rPr lang="en-US" baseline="-25000" dirty="0"/>
              <a:t>water</a:t>
            </a:r>
            <a:r>
              <a:rPr lang="en-US" dirty="0"/>
              <a:t> = 4.18 </a:t>
            </a:r>
            <a:r>
              <a:rPr lang="en-US" dirty="0" smtClean="0"/>
              <a:t>J/</a:t>
            </a:r>
            <a:r>
              <a:rPr lang="en-US" dirty="0" err="1" smtClean="0"/>
              <a:t>g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CA" dirty="0"/>
              <a:t> </a:t>
            </a:r>
            <a:r>
              <a:rPr lang="en-CA" dirty="0" smtClean="0"/>
              <a:t>         </a:t>
            </a:r>
            <a:r>
              <a:rPr lang="en-US" dirty="0" smtClean="0"/>
              <a:t>c</a:t>
            </a:r>
            <a:r>
              <a:rPr lang="en-US" baseline="-25000" dirty="0" smtClean="0"/>
              <a:t>Al</a:t>
            </a:r>
            <a:r>
              <a:rPr lang="en-US" dirty="0" smtClean="0"/>
              <a:t> </a:t>
            </a:r>
            <a:r>
              <a:rPr lang="en-US" dirty="0"/>
              <a:t>= 0.900 J/</a:t>
            </a:r>
            <a:r>
              <a:rPr lang="en-US" dirty="0" err="1"/>
              <a:t>g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endParaRPr lang="en-CA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174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Example 1: How much heat is required to raise the temperature of 3.0 g of water by 10.0</a:t>
            </a:r>
            <a:r>
              <a:rPr lang="en-CA" baseline="30000" dirty="0" smtClean="0"/>
              <a:t>o</a:t>
            </a:r>
            <a:r>
              <a:rPr lang="en-CA" dirty="0" smtClean="0"/>
              <a:t>C?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ctr">
              <a:buNone/>
            </a:pPr>
            <a:r>
              <a:rPr lang="en-CA" dirty="0"/>
              <a:t>q</a:t>
            </a:r>
            <a:r>
              <a:rPr lang="en-CA" dirty="0" smtClean="0"/>
              <a:t> = mc</a:t>
            </a:r>
            <a:r>
              <a:rPr lang="el-GR" dirty="0" smtClean="0">
                <a:latin typeface="Calibri Light" panose="020F0302020204030204" pitchFamily="34" charset="0"/>
              </a:rPr>
              <a:t>Δ</a:t>
            </a:r>
            <a:r>
              <a:rPr lang="en-CA" dirty="0" smtClean="0">
                <a:latin typeface="Calibri Light" panose="020F0302020204030204" pitchFamily="34" charset="0"/>
              </a:rPr>
              <a:t>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240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Example 2: How much heat is released when 10.0 g of aluminum cools down by 5.0</a:t>
            </a:r>
            <a:r>
              <a:rPr lang="en-CA" baseline="30000" dirty="0" smtClean="0"/>
              <a:t>o</a:t>
            </a:r>
            <a:r>
              <a:rPr lang="en-CA" dirty="0" smtClean="0"/>
              <a:t>C?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 algn="ctr">
              <a:buNone/>
            </a:pPr>
            <a:r>
              <a:rPr lang="en-CA" dirty="0"/>
              <a:t>q</a:t>
            </a:r>
            <a:r>
              <a:rPr lang="en-CA" dirty="0" smtClean="0"/>
              <a:t> = mc</a:t>
            </a:r>
            <a:r>
              <a:rPr lang="el-GR" dirty="0" smtClean="0">
                <a:latin typeface="Calibri Light" panose="020F0302020204030204" pitchFamily="34" charset="0"/>
              </a:rPr>
              <a:t>Δ</a:t>
            </a:r>
            <a:r>
              <a:rPr lang="en-CA" dirty="0" smtClean="0">
                <a:latin typeface="Calibri Light" panose="020F0302020204030204" pitchFamily="34" charset="0"/>
              </a:rPr>
              <a:t>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926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Thermal properties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b) Heat capacity (C)</a:t>
            </a:r>
          </a:p>
          <a:p>
            <a:r>
              <a:rPr lang="en-CA" dirty="0" smtClean="0"/>
              <a:t>The amount of heat energy required to raise the temperature of a given quantity of a substance by </a:t>
            </a:r>
            <a:r>
              <a:rPr lang="en-US" dirty="0"/>
              <a:t>1 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endParaRPr lang="en-CA" dirty="0"/>
          </a:p>
          <a:p>
            <a:pPr marL="0" indent="0" algn="ctr">
              <a:buNone/>
            </a:pPr>
            <a:r>
              <a:rPr lang="en-CA" dirty="0"/>
              <a:t>C</a:t>
            </a:r>
            <a:r>
              <a:rPr lang="en-CA" dirty="0" smtClean="0"/>
              <a:t> = mc </a:t>
            </a:r>
          </a:p>
          <a:p>
            <a:pPr marL="0" indent="0">
              <a:buNone/>
            </a:pPr>
            <a:r>
              <a:rPr lang="en-CA" dirty="0" smtClean="0"/>
              <a:t>Example 3:  What is the heat capacity of 15 g of water?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4452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Energy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ability to do work OR the </a:t>
            </a:r>
            <a:r>
              <a:rPr lang="en-US" b="1" dirty="0" smtClean="0">
                <a:solidFill>
                  <a:srgbClr val="0070C0"/>
                </a:solidFill>
              </a:rPr>
              <a:t>capacity to produce change</a:t>
            </a:r>
          </a:p>
          <a:p>
            <a:r>
              <a:rPr lang="en-US" dirty="0" smtClean="0"/>
              <a:t> measured in J or kJ</a:t>
            </a:r>
          </a:p>
          <a:p>
            <a:r>
              <a:rPr lang="en-US" dirty="0" smtClean="0"/>
              <a:t>Has many forms but the 2 main forms are </a:t>
            </a:r>
            <a:r>
              <a:rPr lang="en-US" b="1" dirty="0" smtClean="0">
                <a:solidFill>
                  <a:srgbClr val="0070C0"/>
                </a:solidFill>
              </a:rPr>
              <a:t>potential energy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0070C0"/>
                </a:solidFill>
              </a:rPr>
              <a:t>kinetic energy</a:t>
            </a:r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978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Is most often used in the equation: </a:t>
            </a:r>
            <a:br>
              <a:rPr lang="en-CA" dirty="0" smtClean="0"/>
            </a:br>
            <a:r>
              <a:rPr lang="en-CA" dirty="0" smtClean="0"/>
              <a:t>q = C</a:t>
            </a:r>
            <a:r>
              <a:rPr lang="el-GR" dirty="0" smtClean="0">
                <a:latin typeface="Calibri Light" panose="020F0302020204030204" pitchFamily="34" charset="0"/>
              </a:rPr>
              <a:t>Δ</a:t>
            </a:r>
            <a:r>
              <a:rPr lang="en-CA" dirty="0" smtClean="0">
                <a:latin typeface="Calibri Light" panose="020F0302020204030204" pitchFamily="34" charset="0"/>
              </a:rPr>
              <a:t>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Example 4: </a:t>
            </a:r>
            <a:r>
              <a:rPr lang="en-CA" dirty="0"/>
              <a:t>How much heat is required to raise the temperature of a substance with a heat capacity of 5.0 kJ/</a:t>
            </a:r>
            <a:r>
              <a:rPr lang="en-CA" baseline="30000" dirty="0" err="1"/>
              <a:t>o</a:t>
            </a:r>
            <a:r>
              <a:rPr lang="en-CA" dirty="0" err="1"/>
              <a:t>C</a:t>
            </a:r>
            <a:r>
              <a:rPr lang="en-CA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5412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Some more terminology: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System</a:t>
            </a:r>
            <a:r>
              <a:rPr lang="en-CA" dirty="0" smtClean="0"/>
              <a:t>: the components of a chemical reaction i.e. the reactants/products</a:t>
            </a:r>
          </a:p>
          <a:p>
            <a:pPr marL="0" indent="0" algn="ctr">
              <a:buNone/>
            </a:pPr>
            <a:r>
              <a:rPr lang="en-CA" dirty="0" smtClean="0"/>
              <a:t>2Na  +  2H</a:t>
            </a:r>
            <a:r>
              <a:rPr lang="en-CA" baseline="-25000" dirty="0" smtClean="0"/>
              <a:t>2</a:t>
            </a:r>
            <a:r>
              <a:rPr lang="en-CA" dirty="0" smtClean="0"/>
              <a:t>O</a:t>
            </a:r>
            <a:r>
              <a:rPr lang="en-CA" dirty="0" smtClean="0">
                <a:sym typeface="Wingdings" panose="05000000000000000000" pitchFamily="2" charset="2"/>
              </a:rPr>
              <a:t> 2NaOH + H</a:t>
            </a:r>
            <a:r>
              <a:rPr lang="en-CA" baseline="-25000" dirty="0" smtClean="0">
                <a:sym typeface="Wingdings" panose="05000000000000000000" pitchFamily="2" charset="2"/>
              </a:rPr>
              <a:t>2</a:t>
            </a:r>
            <a:r>
              <a:rPr lang="en-CA" dirty="0" smtClean="0"/>
              <a:t> 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Surroundings</a:t>
            </a:r>
            <a:r>
              <a:rPr lang="en-CA" dirty="0" smtClean="0"/>
              <a:t>: everything outside of the system i.e. the beaker the sodium and water are sitting in, the air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28150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More terminology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Open system</a:t>
            </a:r>
            <a:r>
              <a:rPr lang="en-CA" dirty="0"/>
              <a:t>: matter and energy can move in and out</a:t>
            </a:r>
          </a:p>
          <a:p>
            <a:r>
              <a:rPr lang="en-CA" b="1" dirty="0"/>
              <a:t>Closed system</a:t>
            </a:r>
            <a:r>
              <a:rPr lang="en-CA" dirty="0"/>
              <a:t>: matter cannot move in and out, but energy can</a:t>
            </a:r>
          </a:p>
          <a:p>
            <a:r>
              <a:rPr lang="en-CA" b="1" dirty="0"/>
              <a:t>Isolated system</a:t>
            </a:r>
            <a:r>
              <a:rPr lang="en-CA" dirty="0"/>
              <a:t>: neither matter or energy can move in or out</a:t>
            </a:r>
          </a:p>
        </p:txBody>
      </p:sp>
    </p:spTree>
    <p:extLst>
      <p:ext uri="{BB962C8B-B14F-4D97-AF65-F5344CB8AC3E}">
        <p14:creationId xmlns:p14="http://schemas.microsoft.com/office/powerpoint/2010/main" val="39003117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More terminology cont’d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Exothermic Reactions</a:t>
            </a:r>
            <a:r>
              <a:rPr lang="en-CA" dirty="0" smtClean="0"/>
              <a:t>: chemical reactions that produce heat; that is, heat is </a:t>
            </a:r>
            <a:r>
              <a:rPr lang="en-CA" b="1" dirty="0" smtClean="0">
                <a:solidFill>
                  <a:srgbClr val="FF0000"/>
                </a:solidFill>
              </a:rPr>
              <a:t>released</a:t>
            </a:r>
            <a:r>
              <a:rPr lang="en-CA" dirty="0" smtClean="0"/>
              <a:t> from the system to the surroundings OR energy flows out of the system and into </a:t>
            </a:r>
            <a:r>
              <a:rPr lang="en-CA" dirty="0"/>
              <a:t>the surroundings</a:t>
            </a:r>
            <a:endParaRPr lang="en-CA" dirty="0" smtClean="0"/>
          </a:p>
          <a:p>
            <a:pPr marL="0" indent="0">
              <a:buNone/>
            </a:pPr>
            <a:r>
              <a:rPr lang="en-CA" b="1" dirty="0" smtClean="0">
                <a:solidFill>
                  <a:srgbClr val="0070C0"/>
                </a:solidFill>
              </a:rPr>
              <a:t>Endothermic Reactions</a:t>
            </a:r>
            <a:r>
              <a:rPr lang="en-CA" dirty="0" smtClean="0"/>
              <a:t>:  chemical reactions that </a:t>
            </a:r>
            <a:r>
              <a:rPr lang="en-CA" b="1" dirty="0" smtClean="0">
                <a:solidFill>
                  <a:srgbClr val="FF0000"/>
                </a:solidFill>
              </a:rPr>
              <a:t>absorb</a:t>
            </a:r>
            <a:r>
              <a:rPr lang="en-CA" dirty="0" smtClean="0"/>
              <a:t> heat; that is, the surroundings supply heat to the system OR energy flows out of the surroundings into the system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2487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714202"/>
          </a:xfrm>
        </p:spPr>
        <p:txBody>
          <a:bodyPr>
            <a:normAutofit fontScale="90000"/>
          </a:bodyPr>
          <a:lstStyle/>
          <a:p>
            <a:pPr lvl="0"/>
            <a:r>
              <a:rPr lang="en-CA" dirty="0" smtClean="0">
                <a:solidFill>
                  <a:srgbClr val="FF0000"/>
                </a:solidFill>
              </a:rPr>
              <a:t>Potential Energy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-</a:t>
            </a:r>
            <a:r>
              <a:rPr lang="en-US" sz="3600" dirty="0" smtClean="0"/>
              <a:t>the </a:t>
            </a:r>
            <a:r>
              <a:rPr lang="en-US" sz="3600" dirty="0"/>
              <a:t>energy possessed by a body because of its position (stored energy)</a:t>
            </a:r>
            <a:r>
              <a:rPr lang="en-CA" sz="3600" dirty="0"/>
              <a:t/>
            </a:r>
            <a:br>
              <a:rPr lang="en-CA" sz="3600" dirty="0"/>
            </a:b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571" y="2924944"/>
            <a:ext cx="4494198" cy="1987384"/>
          </a:xfrm>
        </p:spPr>
      </p:pic>
    </p:spTree>
    <p:extLst>
      <p:ext uri="{BB962C8B-B14F-4D97-AF65-F5344CB8AC3E}">
        <p14:creationId xmlns:p14="http://schemas.microsoft.com/office/powerpoint/2010/main" val="306944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Kinetic Energy</a:t>
            </a:r>
            <a:br>
              <a:rPr lang="en-CA" dirty="0" smtClean="0">
                <a:solidFill>
                  <a:srgbClr val="FF0000"/>
                </a:solidFill>
              </a:rPr>
            </a:br>
            <a:r>
              <a:rPr lang="en-CA" dirty="0" smtClean="0"/>
              <a:t>-the energy of motion</a:t>
            </a:r>
            <a:br>
              <a:rPr lang="en-CA" dirty="0" smtClean="0"/>
            </a:br>
            <a:r>
              <a:rPr lang="en-CA" dirty="0" smtClean="0"/>
              <a:t>-the greater the motion the greater the KE</a:t>
            </a:r>
            <a:endParaRPr lang="en-CA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536" y="3067653"/>
            <a:ext cx="6662928" cy="1591056"/>
          </a:xfrm>
        </p:spPr>
      </p:pic>
    </p:spTree>
    <p:extLst>
      <p:ext uri="{BB962C8B-B14F-4D97-AF65-F5344CB8AC3E}">
        <p14:creationId xmlns:p14="http://schemas.microsoft.com/office/powerpoint/2010/main" val="297086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Potential energy can be converted to kinetic energy and vice versa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187" y="2434431"/>
            <a:ext cx="385762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5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</a:t>
            </a:r>
            <a:r>
              <a:rPr lang="en-CA" dirty="0" smtClean="0">
                <a:sym typeface="Wingdings" pitchFamily="2" charset="2"/>
              </a:rPr>
              <a:t>KE</a:t>
            </a:r>
            <a:endParaRPr lang="en-CA" dirty="0"/>
          </a:p>
        </p:txBody>
      </p:sp>
      <p:pic>
        <p:nvPicPr>
          <p:cNvPr id="4" name="Content Placeholder 3" descr="http://sciencevault.net/11hscphys/84movingabout/pics/elevatedram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988840"/>
            <a:ext cx="4536504" cy="3312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879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PE</a:t>
            </a:r>
            <a:r>
              <a:rPr lang="en-CA" dirty="0" smtClean="0">
                <a:sym typeface="Wingdings" pitchFamily="2" charset="2"/>
              </a:rPr>
              <a:t>KE</a:t>
            </a:r>
            <a:endParaRPr lang="en-CA" dirty="0"/>
          </a:p>
        </p:txBody>
      </p:sp>
      <p:pic>
        <p:nvPicPr>
          <p:cNvPr id="4" name="Content Placeholder 3" descr="http://www.sciencelearn.org.nz/var/sciencelearn/storage/images/science-stories/harnessing-the-sun/sci-media/images/potential-and-kinetic-energy/255523-1-eng-NZ/Potential-and-kinetic-energy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528" y="1600200"/>
            <a:ext cx="6788944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227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FF0000"/>
                </a:solidFill>
              </a:rPr>
              <a:t>First Law of Thermodynamics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 </a:t>
            </a:r>
            <a:r>
              <a:rPr lang="en-CA" sz="3600" dirty="0" smtClean="0"/>
              <a:t>(aka Law of Conservation of Energy)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Energy </a:t>
            </a:r>
            <a:r>
              <a:rPr lang="en-US" dirty="0">
                <a:solidFill>
                  <a:srgbClr val="0070C0"/>
                </a:solidFill>
              </a:rPr>
              <a:t>can neither be created nor destroyed but may be converted from one form to another </a:t>
            </a:r>
            <a:endParaRPr lang="en-CA" dirty="0">
              <a:solidFill>
                <a:srgbClr val="0070C0"/>
              </a:solidFill>
            </a:endParaRPr>
          </a:p>
          <a:p>
            <a:endParaRPr lang="en-CA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25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en-US" dirty="0"/>
              <a:t>In theory, all forms of energy can be converted from one form to another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381" y="2248895"/>
            <a:ext cx="4295238" cy="3228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335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620</Words>
  <Application>Microsoft Office PowerPoint</Application>
  <PresentationFormat>On-screen Show (4:3)</PresentationFormat>
  <Paragraphs>59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Office Theme</vt:lpstr>
      <vt:lpstr>Thermochemistry</vt:lpstr>
      <vt:lpstr>Energy</vt:lpstr>
      <vt:lpstr>Potential Energy -the energy possessed by a body because of its position (stored energy) </vt:lpstr>
      <vt:lpstr>Kinetic Energy -the energy of motion -the greater the motion the greater the KE</vt:lpstr>
      <vt:lpstr>Potential energy can be converted to kinetic energy and vice versa</vt:lpstr>
      <vt:lpstr>PEKE</vt:lpstr>
      <vt:lpstr>PEKE</vt:lpstr>
      <vt:lpstr>First Law of Thermodynamics  (aka Law of Conservation of Energy)</vt:lpstr>
      <vt:lpstr>In theory, all forms of energy can be converted from one form to another </vt:lpstr>
      <vt:lpstr>Chemical Energy</vt:lpstr>
      <vt:lpstr>Thermal Energy</vt:lpstr>
      <vt:lpstr>Thermal energy increases with temperature</vt:lpstr>
      <vt:lpstr>Heat (q)</vt:lpstr>
      <vt:lpstr>Temperature</vt:lpstr>
      <vt:lpstr>Converting from Celsius to Kelvin  oC +273= K</vt:lpstr>
      <vt:lpstr>Thermal properties of substances describe the ability of a substance to absorb heat without changing chemically</vt:lpstr>
      <vt:lpstr>Example 1: How much heat is required to raise the temperature of 3.0 g of water by 10.0oC?</vt:lpstr>
      <vt:lpstr>Example 2: How much heat is released when 10.0 g of aluminum cools down by 5.0oC? </vt:lpstr>
      <vt:lpstr>Thermal properties cont’d</vt:lpstr>
      <vt:lpstr>Is most often used in the equation:  q = CΔT</vt:lpstr>
      <vt:lpstr>Some more terminology:</vt:lpstr>
      <vt:lpstr>More terminology cont’d</vt:lpstr>
      <vt:lpstr>More terminology cont’d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Thermochemistry</dc:title>
  <dc:creator>Darlene is Beautiful</dc:creator>
  <cp:lastModifiedBy>Ken Wall</cp:lastModifiedBy>
  <cp:revision>32</cp:revision>
  <dcterms:created xsi:type="dcterms:W3CDTF">2012-02-20T16:52:05Z</dcterms:created>
  <dcterms:modified xsi:type="dcterms:W3CDTF">2016-09-01T15:00:12Z</dcterms:modified>
</cp:coreProperties>
</file>